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8" r:id="rId3"/>
    <p:sldId id="288" r:id="rId4"/>
    <p:sldId id="258" r:id="rId5"/>
    <p:sldId id="289" r:id="rId6"/>
    <p:sldId id="290" r:id="rId7"/>
    <p:sldId id="259" r:id="rId8"/>
    <p:sldId id="264" r:id="rId9"/>
    <p:sldId id="284" r:id="rId10"/>
    <p:sldId id="274" r:id="rId11"/>
    <p:sldId id="261" r:id="rId12"/>
    <p:sldId id="280" r:id="rId13"/>
    <p:sldId id="265" r:id="rId14"/>
    <p:sldId id="286" r:id="rId15"/>
    <p:sldId id="291" r:id="rId16"/>
    <p:sldId id="275" r:id="rId17"/>
    <p:sldId id="276" r:id="rId18"/>
    <p:sldId id="283" r:id="rId19"/>
    <p:sldId id="281" r:id="rId20"/>
    <p:sldId id="282" r:id="rId21"/>
    <p:sldId id="285" r:id="rId22"/>
    <p:sldId id="293" r:id="rId23"/>
    <p:sldId id="294" r:id="rId24"/>
    <p:sldId id="273" r:id="rId25"/>
    <p:sldId id="295" r:id="rId26"/>
    <p:sldId id="263"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44" autoAdjust="0"/>
    <p:restoredTop sz="94660"/>
  </p:normalViewPr>
  <p:slideViewPr>
    <p:cSldViewPr snapToGrid="0">
      <p:cViewPr varScale="1">
        <p:scale>
          <a:sx n="86" d="100"/>
          <a:sy n="86" d="100"/>
        </p:scale>
        <p:origin x="509"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4.wmf"/><Relationship Id="rId2" Type="http://schemas.openxmlformats.org/officeDocument/2006/relationships/image" Target="../media/image13.wmf"/><Relationship Id="rId1" Type="http://schemas.openxmlformats.org/officeDocument/2006/relationships/image" Target="../media/image12.wmf"/><Relationship Id="rId4" Type="http://schemas.openxmlformats.org/officeDocument/2006/relationships/image" Target="../media/image15.wmf"/></Relationships>
</file>

<file path=ppt/media/image1.png>
</file>

<file path=ppt/media/image10.png>
</file>

<file path=ppt/media/image11.png>
</file>

<file path=ppt/media/image12.wmf>
</file>

<file path=ppt/media/image13.wmf>
</file>

<file path=ppt/media/image14.wmf>
</file>

<file path=ppt/media/image15.wmf>
</file>

<file path=ppt/media/image2.png>
</file>

<file path=ppt/media/image3.jp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10/28/2019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10/28/2019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10/28/2019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10/28/2019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10/28/2019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10/28/2019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10/28/2019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ronebotworkshop.com/sd-card-arduino/" TargetMode="External"/><Relationship Id="rId2" Type="http://schemas.openxmlformats.org/officeDocument/2006/relationships/hyperlink" Target="https://www.youtube.com/watch?v=PQhQfww-qGQ"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14.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3.wmf"/><Relationship Id="rId5" Type="http://schemas.openxmlformats.org/officeDocument/2006/relationships/oleObject" Target="../embeddings/oleObject2.bin"/><Relationship Id="rId10" Type="http://schemas.openxmlformats.org/officeDocument/2006/relationships/image" Target="../media/image15.wmf"/><Relationship Id="rId4" Type="http://schemas.openxmlformats.org/officeDocument/2006/relationships/image" Target="../media/image12.wmf"/><Relationship Id="rId9" Type="http://schemas.openxmlformats.org/officeDocument/2006/relationships/oleObject" Target="../embeddings/oleObject4.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1.xml"/><Relationship Id="rId1" Type="http://schemas.openxmlformats.org/officeDocument/2006/relationships/themeOverride" Target="../theme/themeOverride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D26F9-368B-437C-A829-9B72AAB5B151}"/>
              </a:ext>
            </a:extLst>
          </p:cNvPr>
          <p:cNvSpPr>
            <a:spLocks noGrp="1"/>
          </p:cNvSpPr>
          <p:nvPr>
            <p:ph type="ctrTitle"/>
          </p:nvPr>
        </p:nvSpPr>
        <p:spPr/>
        <p:txBody>
          <a:bodyPr>
            <a:normAutofit fontScale="90000"/>
          </a:bodyPr>
          <a:lstStyle/>
          <a:p>
            <a:pPr algn="r"/>
            <a:r>
              <a:rPr lang="en-US" dirty="0"/>
              <a:t>Using SD Cards To Record Servo Motor Movements</a:t>
            </a:r>
          </a:p>
        </p:txBody>
      </p:sp>
      <p:sp>
        <p:nvSpPr>
          <p:cNvPr id="3" name="Subtitle 2">
            <a:extLst>
              <a:ext uri="{FF2B5EF4-FFF2-40B4-BE49-F238E27FC236}">
                <a16:creationId xmlns:a16="http://schemas.microsoft.com/office/drawing/2014/main" id="{B3293936-73D3-4160-9F9C-CAB57CBA9476}"/>
              </a:ext>
            </a:extLst>
          </p:cNvPr>
          <p:cNvSpPr>
            <a:spLocks noGrp="1"/>
          </p:cNvSpPr>
          <p:nvPr>
            <p:ph type="subTitle" idx="1"/>
          </p:nvPr>
        </p:nvSpPr>
        <p:spPr>
          <a:xfrm>
            <a:off x="1371600" y="3632200"/>
            <a:ext cx="9448800" cy="3008745"/>
          </a:xfrm>
        </p:spPr>
        <p:txBody>
          <a:bodyPr>
            <a:normAutofit/>
          </a:bodyPr>
          <a:lstStyle/>
          <a:p>
            <a:pPr algn="r"/>
            <a:r>
              <a:rPr lang="en-US" dirty="0">
                <a:hlinkClick r:id="rId2"/>
              </a:rPr>
              <a:t>https://www.youtube.com/watch?v=PQhQfww-qGQ</a:t>
            </a:r>
            <a:endParaRPr lang="en-US" dirty="0"/>
          </a:p>
          <a:p>
            <a:pPr algn="r"/>
            <a:endParaRPr lang="en-US" dirty="0"/>
          </a:p>
          <a:p>
            <a:pPr algn="r"/>
            <a:r>
              <a:rPr lang="en-US" dirty="0">
                <a:hlinkClick r:id="rId3"/>
              </a:rPr>
              <a:t>https://dronebotworkshop.com/sd-card-arduino/</a:t>
            </a:r>
            <a:endParaRPr lang="en-US" dirty="0"/>
          </a:p>
        </p:txBody>
      </p:sp>
    </p:spTree>
    <p:extLst>
      <p:ext uri="{BB962C8B-B14F-4D97-AF65-F5344CB8AC3E}">
        <p14:creationId xmlns:p14="http://schemas.microsoft.com/office/powerpoint/2010/main" val="771306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3EDEF-6046-4858-B926-9278F8DC512A}"/>
              </a:ext>
            </a:extLst>
          </p:cNvPr>
          <p:cNvSpPr>
            <a:spLocks noGrp="1"/>
          </p:cNvSpPr>
          <p:nvPr>
            <p:ph type="title"/>
          </p:nvPr>
        </p:nvSpPr>
        <p:spPr>
          <a:xfrm>
            <a:off x="2895600" y="764373"/>
            <a:ext cx="8610600" cy="1293028"/>
          </a:xfrm>
        </p:spPr>
        <p:txBody>
          <a:bodyPr/>
          <a:lstStyle/>
          <a:p>
            <a:r>
              <a:rPr lang="en-US" dirty="0"/>
              <a:t>Actual PICS</a:t>
            </a:r>
          </a:p>
        </p:txBody>
      </p:sp>
      <p:pic>
        <p:nvPicPr>
          <p:cNvPr id="7" name="Picture 6">
            <a:extLst>
              <a:ext uri="{FF2B5EF4-FFF2-40B4-BE49-F238E27FC236}">
                <a16:creationId xmlns:a16="http://schemas.microsoft.com/office/drawing/2014/main" id="{30BFB344-9741-4C28-88D2-6B1F3BFCCA33}"/>
              </a:ext>
            </a:extLst>
          </p:cNvPr>
          <p:cNvPicPr>
            <a:picLocks noChangeAspect="1"/>
          </p:cNvPicPr>
          <p:nvPr/>
        </p:nvPicPr>
        <p:blipFill>
          <a:blip r:embed="rId2"/>
          <a:stretch>
            <a:fillRect/>
          </a:stretch>
        </p:blipFill>
        <p:spPr>
          <a:xfrm>
            <a:off x="292964" y="1127463"/>
            <a:ext cx="5640280" cy="4230210"/>
          </a:xfrm>
          <a:prstGeom prst="rect">
            <a:avLst/>
          </a:prstGeom>
        </p:spPr>
      </p:pic>
      <p:pic>
        <p:nvPicPr>
          <p:cNvPr id="9" name="Picture 8">
            <a:extLst>
              <a:ext uri="{FF2B5EF4-FFF2-40B4-BE49-F238E27FC236}">
                <a16:creationId xmlns:a16="http://schemas.microsoft.com/office/drawing/2014/main" id="{C83410E7-182D-4903-A788-E36AFB226BA8}"/>
              </a:ext>
            </a:extLst>
          </p:cNvPr>
          <p:cNvPicPr>
            <a:picLocks noChangeAspect="1"/>
          </p:cNvPicPr>
          <p:nvPr/>
        </p:nvPicPr>
        <p:blipFill>
          <a:blip r:embed="rId3"/>
          <a:stretch>
            <a:fillRect/>
          </a:stretch>
        </p:blipFill>
        <p:spPr>
          <a:xfrm>
            <a:off x="6403759" y="2476869"/>
            <a:ext cx="5640280" cy="4230210"/>
          </a:xfrm>
          <a:prstGeom prst="rect">
            <a:avLst/>
          </a:prstGeom>
        </p:spPr>
      </p:pic>
    </p:spTree>
    <p:extLst>
      <p:ext uri="{BB962C8B-B14F-4D97-AF65-F5344CB8AC3E}">
        <p14:creationId xmlns:p14="http://schemas.microsoft.com/office/powerpoint/2010/main" val="490077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Example1</a:t>
            </a:r>
          </a:p>
        </p:txBody>
      </p:sp>
      <p:sp>
        <p:nvSpPr>
          <p:cNvPr id="3" name="Rectangle: Rounded Corners 2">
            <a:extLst>
              <a:ext uri="{FF2B5EF4-FFF2-40B4-BE49-F238E27FC236}">
                <a16:creationId xmlns:a16="http://schemas.microsoft.com/office/drawing/2014/main" id="{36A35DC5-97BA-406E-9E00-E8B1ECC997C3}"/>
              </a:ext>
            </a:extLst>
          </p:cNvPr>
          <p:cNvSpPr/>
          <p:nvPr/>
        </p:nvSpPr>
        <p:spPr>
          <a:xfrm>
            <a:off x="346229" y="1633492"/>
            <a:ext cx="2334827" cy="65694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Arduino_Master</a:t>
            </a:r>
            <a:endParaRPr lang="en-US" dirty="0"/>
          </a:p>
        </p:txBody>
      </p:sp>
      <p:sp>
        <p:nvSpPr>
          <p:cNvPr id="5" name="Rectangle 4">
            <a:extLst>
              <a:ext uri="{FF2B5EF4-FFF2-40B4-BE49-F238E27FC236}">
                <a16:creationId xmlns:a16="http://schemas.microsoft.com/office/drawing/2014/main" id="{C4009EE9-1442-43B0-A1AB-DCE890CECE02}"/>
              </a:ext>
            </a:extLst>
          </p:cNvPr>
          <p:cNvSpPr/>
          <p:nvPr/>
        </p:nvSpPr>
        <p:spPr>
          <a:xfrm>
            <a:off x="639192" y="2580254"/>
            <a:ext cx="6096000" cy="3631763"/>
          </a:xfrm>
          <a:prstGeom prst="rect">
            <a:avLst/>
          </a:prstGeom>
        </p:spPr>
        <p:txBody>
          <a:bodyPr>
            <a:spAutoFit/>
          </a:bodyPr>
          <a:lstStyle/>
          <a:p>
            <a:r>
              <a:rPr lang="en-US" sz="1000" dirty="0"/>
              <a:t>// Include Arduino Wire library for I2C</a:t>
            </a:r>
          </a:p>
          <a:p>
            <a:r>
              <a:rPr lang="en-US" sz="1000" dirty="0"/>
              <a:t>#include &lt;</a:t>
            </a:r>
            <a:r>
              <a:rPr lang="en-US" sz="1000" dirty="0" err="1"/>
              <a:t>Wire.h</a:t>
            </a:r>
            <a:r>
              <a:rPr lang="en-US" sz="1000" dirty="0"/>
              <a:t>&gt;</a:t>
            </a:r>
          </a:p>
          <a:p>
            <a:endParaRPr lang="en-US" sz="1000" dirty="0"/>
          </a:p>
          <a:p>
            <a:r>
              <a:rPr lang="en-US" sz="1000" dirty="0"/>
              <a:t>#define SERIAL_BAUDRATE  115200</a:t>
            </a:r>
          </a:p>
          <a:p>
            <a:r>
              <a:rPr lang="en-US" sz="1000" dirty="0"/>
              <a:t>#define LOOP_DELAY  5000</a:t>
            </a:r>
          </a:p>
          <a:p>
            <a:endParaRPr lang="en-US" sz="1000" dirty="0"/>
          </a:p>
          <a:p>
            <a:endParaRPr lang="en-US" sz="1000" dirty="0"/>
          </a:p>
          <a:p>
            <a:r>
              <a:rPr lang="en-US" sz="1000" dirty="0"/>
              <a:t>// Define Slave I2C Address</a:t>
            </a:r>
          </a:p>
          <a:p>
            <a:r>
              <a:rPr lang="en-US" sz="1000" dirty="0"/>
              <a:t>#define SLAVE_ADDR 9</a:t>
            </a:r>
          </a:p>
          <a:p>
            <a:endParaRPr lang="en-US" sz="1000" dirty="0"/>
          </a:p>
          <a:p>
            <a:r>
              <a:rPr lang="en-US" sz="1000" dirty="0"/>
              <a:t>// Define Slave answer size</a:t>
            </a:r>
          </a:p>
          <a:p>
            <a:r>
              <a:rPr lang="en-US" sz="1000" dirty="0"/>
              <a:t>#define ANSWERSIZE 5</a:t>
            </a:r>
          </a:p>
          <a:p>
            <a:endParaRPr lang="en-US" sz="1000" dirty="0"/>
          </a:p>
          <a:p>
            <a:r>
              <a:rPr lang="en-US" sz="1000" dirty="0"/>
              <a:t>void setup() {</a:t>
            </a:r>
          </a:p>
          <a:p>
            <a:endParaRPr lang="en-US" sz="1000" dirty="0"/>
          </a:p>
          <a:p>
            <a:r>
              <a:rPr lang="en-US" sz="1000" dirty="0"/>
              <a:t>  // Initialize I2C communications as Master</a:t>
            </a:r>
          </a:p>
          <a:p>
            <a:r>
              <a:rPr lang="en-US" sz="1000" dirty="0"/>
              <a:t>  </a:t>
            </a:r>
            <a:r>
              <a:rPr lang="en-US" sz="1000" dirty="0" err="1"/>
              <a:t>Wire.begin</a:t>
            </a:r>
            <a:r>
              <a:rPr lang="en-US" sz="1000" dirty="0"/>
              <a:t>();</a:t>
            </a:r>
          </a:p>
          <a:p>
            <a:r>
              <a:rPr lang="en-US" sz="1000" dirty="0"/>
              <a:t>  </a:t>
            </a:r>
          </a:p>
          <a:p>
            <a:r>
              <a:rPr lang="en-US" sz="1000" dirty="0"/>
              <a:t>  // Setup serial monitor</a:t>
            </a:r>
          </a:p>
          <a:p>
            <a:r>
              <a:rPr lang="en-US" sz="1000" dirty="0"/>
              <a:t>  Serial.begin(SERIAL_BAUDRATE);</a:t>
            </a:r>
          </a:p>
          <a:p>
            <a:r>
              <a:rPr lang="en-US" sz="1000" dirty="0"/>
              <a:t>  Serial.println("I2C Master Demonstration");</a:t>
            </a:r>
          </a:p>
          <a:p>
            <a:r>
              <a:rPr lang="en-US" sz="1000" dirty="0"/>
              <a:t>}</a:t>
            </a:r>
          </a:p>
          <a:p>
            <a:endParaRPr lang="en-US" sz="1000" dirty="0"/>
          </a:p>
        </p:txBody>
      </p:sp>
      <p:sp>
        <p:nvSpPr>
          <p:cNvPr id="6" name="Rectangle 5">
            <a:extLst>
              <a:ext uri="{FF2B5EF4-FFF2-40B4-BE49-F238E27FC236}">
                <a16:creationId xmlns:a16="http://schemas.microsoft.com/office/drawing/2014/main" id="{FEB13283-D369-43FF-A640-B9EC7F4CA321}"/>
              </a:ext>
            </a:extLst>
          </p:cNvPr>
          <p:cNvSpPr/>
          <p:nvPr/>
        </p:nvSpPr>
        <p:spPr>
          <a:xfrm>
            <a:off x="6803255" y="2426365"/>
            <a:ext cx="4844248" cy="3939540"/>
          </a:xfrm>
          <a:prstGeom prst="rect">
            <a:avLst/>
          </a:prstGeom>
        </p:spPr>
        <p:txBody>
          <a:bodyPr wrap="square">
            <a:spAutoFit/>
          </a:bodyPr>
          <a:lstStyle/>
          <a:p>
            <a:r>
              <a:rPr lang="en-US" sz="1000" dirty="0"/>
              <a:t>void loop() {</a:t>
            </a:r>
          </a:p>
          <a:p>
            <a:r>
              <a:rPr lang="en-US" sz="1000" dirty="0"/>
              <a:t>  delay(LOOP_DELAY);</a:t>
            </a:r>
          </a:p>
          <a:p>
            <a:r>
              <a:rPr lang="en-US" sz="1000" dirty="0"/>
              <a:t>  Serial.println("Write data to slave");</a:t>
            </a:r>
          </a:p>
          <a:p>
            <a:r>
              <a:rPr lang="en-US" sz="1000" dirty="0"/>
              <a:t>  </a:t>
            </a:r>
          </a:p>
          <a:p>
            <a:r>
              <a:rPr lang="en-US" sz="1000" dirty="0"/>
              <a:t>  // Write a </a:t>
            </a:r>
            <a:r>
              <a:rPr lang="en-US" sz="1000" dirty="0" err="1"/>
              <a:t>charater</a:t>
            </a:r>
            <a:r>
              <a:rPr lang="en-US" sz="1000" dirty="0"/>
              <a:t> to the Slave</a:t>
            </a:r>
          </a:p>
          <a:p>
            <a:r>
              <a:rPr lang="en-US" sz="1000" dirty="0"/>
              <a:t>  </a:t>
            </a:r>
            <a:r>
              <a:rPr lang="en-US" sz="1000" dirty="0" err="1"/>
              <a:t>Wire.beginTransmission</a:t>
            </a:r>
            <a:r>
              <a:rPr lang="en-US" sz="1000" dirty="0"/>
              <a:t>(SLAVE_ADDR);</a:t>
            </a:r>
          </a:p>
          <a:p>
            <a:r>
              <a:rPr lang="en-US" sz="1000" dirty="0"/>
              <a:t>  </a:t>
            </a:r>
            <a:r>
              <a:rPr lang="en-US" sz="1000" dirty="0" err="1"/>
              <a:t>Wire.write</a:t>
            </a:r>
            <a:r>
              <a:rPr lang="en-US" sz="1000" dirty="0"/>
              <a:t>(0);</a:t>
            </a:r>
          </a:p>
          <a:p>
            <a:r>
              <a:rPr lang="en-US" sz="1000" dirty="0"/>
              <a:t>  </a:t>
            </a:r>
            <a:r>
              <a:rPr lang="en-US" sz="1000" dirty="0" err="1"/>
              <a:t>Wire.endTransmission</a:t>
            </a:r>
            <a:r>
              <a:rPr lang="en-US" sz="1000" dirty="0"/>
              <a:t>();</a:t>
            </a:r>
          </a:p>
          <a:p>
            <a:r>
              <a:rPr lang="en-US" sz="1000" dirty="0"/>
              <a:t>    </a:t>
            </a:r>
          </a:p>
          <a:p>
            <a:r>
              <a:rPr lang="en-US" sz="1000" dirty="0"/>
              <a:t>  Serial.println("Receive data");</a:t>
            </a:r>
          </a:p>
          <a:p>
            <a:r>
              <a:rPr lang="en-US" sz="1000" dirty="0"/>
              <a:t>  </a:t>
            </a:r>
          </a:p>
          <a:p>
            <a:r>
              <a:rPr lang="en-US" sz="1000" dirty="0"/>
              <a:t>  // Read response from Slave</a:t>
            </a:r>
          </a:p>
          <a:p>
            <a:r>
              <a:rPr lang="en-US" sz="1000" dirty="0"/>
              <a:t>  // Read back 5 characters</a:t>
            </a:r>
          </a:p>
          <a:p>
            <a:r>
              <a:rPr lang="en-US" sz="1000" dirty="0"/>
              <a:t>  </a:t>
            </a:r>
            <a:r>
              <a:rPr lang="en-US" sz="1000" dirty="0" err="1"/>
              <a:t>Wire.requestFrom</a:t>
            </a:r>
            <a:r>
              <a:rPr lang="en-US" sz="1000" dirty="0"/>
              <a:t>(SLAVE_ADDR,ANSWERSIZE);</a:t>
            </a:r>
          </a:p>
          <a:p>
            <a:r>
              <a:rPr lang="en-US" sz="1000" dirty="0"/>
              <a:t>  </a:t>
            </a:r>
          </a:p>
          <a:p>
            <a:r>
              <a:rPr lang="en-US" sz="1000" dirty="0"/>
              <a:t>  // Add characters to string</a:t>
            </a:r>
          </a:p>
          <a:p>
            <a:r>
              <a:rPr lang="en-US" sz="1000" dirty="0"/>
              <a:t>  String response = "";</a:t>
            </a:r>
          </a:p>
          <a:p>
            <a:r>
              <a:rPr lang="en-US" sz="1000" dirty="0"/>
              <a:t>  while (</a:t>
            </a:r>
            <a:r>
              <a:rPr lang="en-US" sz="1000" dirty="0" err="1"/>
              <a:t>Wire.available</a:t>
            </a:r>
            <a:r>
              <a:rPr lang="en-US" sz="1000" dirty="0"/>
              <a:t>()) {</a:t>
            </a:r>
          </a:p>
          <a:p>
            <a:r>
              <a:rPr lang="en-US" sz="1000" dirty="0"/>
              <a:t>      char b = </a:t>
            </a:r>
            <a:r>
              <a:rPr lang="en-US" sz="1000" dirty="0" err="1"/>
              <a:t>Wire.read</a:t>
            </a:r>
            <a:r>
              <a:rPr lang="en-US" sz="1000" dirty="0"/>
              <a:t>();</a:t>
            </a:r>
          </a:p>
          <a:p>
            <a:r>
              <a:rPr lang="en-US" sz="1000" dirty="0"/>
              <a:t>      response += b;</a:t>
            </a:r>
          </a:p>
          <a:p>
            <a:r>
              <a:rPr lang="en-US" sz="1000" dirty="0"/>
              <a:t>  } </a:t>
            </a:r>
          </a:p>
          <a:p>
            <a:r>
              <a:rPr lang="en-US" sz="1000" dirty="0"/>
              <a:t>  </a:t>
            </a:r>
          </a:p>
          <a:p>
            <a:r>
              <a:rPr lang="en-US" sz="1000" dirty="0"/>
              <a:t>  // Print to Serial Monitor</a:t>
            </a:r>
          </a:p>
          <a:p>
            <a:r>
              <a:rPr lang="en-US" sz="1000" dirty="0"/>
              <a:t>  Serial.println(response);</a:t>
            </a:r>
          </a:p>
          <a:p>
            <a:r>
              <a:rPr lang="en-US" sz="1000" dirty="0"/>
              <a:t>}</a:t>
            </a:r>
          </a:p>
        </p:txBody>
      </p:sp>
    </p:spTree>
    <p:extLst>
      <p:ext uri="{BB962C8B-B14F-4D97-AF65-F5344CB8AC3E}">
        <p14:creationId xmlns:p14="http://schemas.microsoft.com/office/powerpoint/2010/main" val="3500295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Example1</a:t>
            </a:r>
          </a:p>
        </p:txBody>
      </p:sp>
      <p:sp>
        <p:nvSpPr>
          <p:cNvPr id="4" name="Rectangle: Rounded Corners 3">
            <a:extLst>
              <a:ext uri="{FF2B5EF4-FFF2-40B4-BE49-F238E27FC236}">
                <a16:creationId xmlns:a16="http://schemas.microsoft.com/office/drawing/2014/main" id="{C4AB8B33-9F1A-4B2D-B9D0-8F5D7172A323}"/>
              </a:ext>
            </a:extLst>
          </p:cNvPr>
          <p:cNvSpPr/>
          <p:nvPr/>
        </p:nvSpPr>
        <p:spPr>
          <a:xfrm>
            <a:off x="350299" y="1400454"/>
            <a:ext cx="2334827" cy="65694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Arduino_Slave</a:t>
            </a:r>
            <a:endParaRPr lang="en-US" dirty="0"/>
          </a:p>
        </p:txBody>
      </p:sp>
      <p:sp>
        <p:nvSpPr>
          <p:cNvPr id="5" name="Rectangle 4">
            <a:extLst>
              <a:ext uri="{FF2B5EF4-FFF2-40B4-BE49-F238E27FC236}">
                <a16:creationId xmlns:a16="http://schemas.microsoft.com/office/drawing/2014/main" id="{E888A766-5715-4CFD-B0B7-7512806F9D98}"/>
              </a:ext>
            </a:extLst>
          </p:cNvPr>
          <p:cNvSpPr/>
          <p:nvPr/>
        </p:nvSpPr>
        <p:spPr>
          <a:xfrm>
            <a:off x="350299" y="2057401"/>
            <a:ext cx="3857717" cy="4862870"/>
          </a:xfrm>
          <a:prstGeom prst="rect">
            <a:avLst/>
          </a:prstGeom>
        </p:spPr>
        <p:txBody>
          <a:bodyPr wrap="square">
            <a:spAutoFit/>
          </a:bodyPr>
          <a:lstStyle/>
          <a:p>
            <a:r>
              <a:rPr lang="en-US" sz="1000" dirty="0"/>
              <a:t>// Include Arduino Wire library for I2C</a:t>
            </a:r>
          </a:p>
          <a:p>
            <a:r>
              <a:rPr lang="en-US" sz="1000" dirty="0"/>
              <a:t>#include &lt;</a:t>
            </a:r>
            <a:r>
              <a:rPr lang="en-US" sz="1000" dirty="0" err="1"/>
              <a:t>Wire.h</a:t>
            </a:r>
            <a:r>
              <a:rPr lang="en-US" sz="1000" dirty="0"/>
              <a:t>&gt;</a:t>
            </a:r>
          </a:p>
          <a:p>
            <a:endParaRPr lang="en-US" sz="1000" dirty="0"/>
          </a:p>
          <a:p>
            <a:r>
              <a:rPr lang="en-US" sz="1000" dirty="0"/>
              <a:t>#define SERIAL_BAUDRATE  115200</a:t>
            </a:r>
          </a:p>
          <a:p>
            <a:r>
              <a:rPr lang="en-US" sz="1000" dirty="0"/>
              <a:t>#define LOOP_DELAY  5000</a:t>
            </a:r>
          </a:p>
          <a:p>
            <a:endParaRPr lang="en-US" sz="1000" dirty="0"/>
          </a:p>
          <a:p>
            <a:r>
              <a:rPr lang="en-US" sz="1000" dirty="0"/>
              <a:t>// Define Slave I2C Address</a:t>
            </a:r>
          </a:p>
          <a:p>
            <a:r>
              <a:rPr lang="en-US" sz="1000" dirty="0"/>
              <a:t>#define SLAVE_ADDR 9</a:t>
            </a:r>
          </a:p>
          <a:p>
            <a:endParaRPr lang="en-US" sz="1000" dirty="0"/>
          </a:p>
          <a:p>
            <a:r>
              <a:rPr lang="en-US" sz="1000" dirty="0"/>
              <a:t>// Define Slave answer size</a:t>
            </a:r>
          </a:p>
          <a:p>
            <a:r>
              <a:rPr lang="en-US" sz="1000" dirty="0"/>
              <a:t>#define ANSWERSIZE 5</a:t>
            </a:r>
          </a:p>
          <a:p>
            <a:endParaRPr lang="en-US" sz="1000" dirty="0"/>
          </a:p>
          <a:p>
            <a:r>
              <a:rPr lang="en-US" sz="1000" dirty="0"/>
              <a:t>// Define string with response to Master</a:t>
            </a:r>
          </a:p>
          <a:p>
            <a:r>
              <a:rPr lang="en-US" sz="1000" dirty="0"/>
              <a:t>String answer = "Hello";</a:t>
            </a:r>
          </a:p>
          <a:p>
            <a:endParaRPr lang="en-US" sz="1000" dirty="0"/>
          </a:p>
          <a:p>
            <a:r>
              <a:rPr lang="en-US" sz="1000" dirty="0"/>
              <a:t>void setup() {</a:t>
            </a:r>
          </a:p>
          <a:p>
            <a:endParaRPr lang="en-US" sz="1000" dirty="0"/>
          </a:p>
          <a:p>
            <a:r>
              <a:rPr lang="en-US" sz="1000" dirty="0"/>
              <a:t>  // Initialize I2C communications as Slave</a:t>
            </a:r>
          </a:p>
          <a:p>
            <a:r>
              <a:rPr lang="en-US" sz="1000" dirty="0"/>
              <a:t>  </a:t>
            </a:r>
            <a:r>
              <a:rPr lang="en-US" sz="1000" dirty="0" err="1"/>
              <a:t>Wire.begin</a:t>
            </a:r>
            <a:r>
              <a:rPr lang="en-US" sz="1000" dirty="0"/>
              <a:t>(SLAVE_ADDR);</a:t>
            </a:r>
          </a:p>
          <a:p>
            <a:r>
              <a:rPr lang="en-US" sz="1000" dirty="0"/>
              <a:t>  </a:t>
            </a:r>
          </a:p>
          <a:p>
            <a:r>
              <a:rPr lang="en-US" sz="1000" dirty="0"/>
              <a:t>  // Function to run when data requested from master</a:t>
            </a:r>
          </a:p>
          <a:p>
            <a:r>
              <a:rPr lang="en-US" sz="1000" dirty="0"/>
              <a:t>  </a:t>
            </a:r>
            <a:r>
              <a:rPr lang="en-US" sz="1000" dirty="0" err="1"/>
              <a:t>Wire.onRequest</a:t>
            </a:r>
            <a:r>
              <a:rPr lang="en-US" sz="1000" dirty="0"/>
              <a:t>(</a:t>
            </a:r>
            <a:r>
              <a:rPr lang="en-US" sz="1000" dirty="0" err="1"/>
              <a:t>requestEvent</a:t>
            </a:r>
            <a:r>
              <a:rPr lang="en-US" sz="1000" dirty="0"/>
              <a:t>); </a:t>
            </a:r>
          </a:p>
          <a:p>
            <a:r>
              <a:rPr lang="en-US" sz="1000" dirty="0"/>
              <a:t>  </a:t>
            </a:r>
          </a:p>
          <a:p>
            <a:r>
              <a:rPr lang="en-US" sz="1000" dirty="0"/>
              <a:t>  // Function to run when data received from master</a:t>
            </a:r>
          </a:p>
          <a:p>
            <a:r>
              <a:rPr lang="en-US" sz="1000" dirty="0"/>
              <a:t>  </a:t>
            </a:r>
            <a:r>
              <a:rPr lang="en-US" sz="1000" dirty="0" err="1"/>
              <a:t>Wire.onReceive</a:t>
            </a:r>
            <a:r>
              <a:rPr lang="en-US" sz="1000" dirty="0"/>
              <a:t>(</a:t>
            </a:r>
            <a:r>
              <a:rPr lang="en-US" sz="1000" dirty="0" err="1"/>
              <a:t>receiveEvent</a:t>
            </a:r>
            <a:r>
              <a:rPr lang="en-US" sz="1000" dirty="0"/>
              <a:t>);</a:t>
            </a:r>
          </a:p>
          <a:p>
            <a:r>
              <a:rPr lang="en-US" sz="1000" dirty="0"/>
              <a:t>  </a:t>
            </a:r>
          </a:p>
          <a:p>
            <a:r>
              <a:rPr lang="en-US" sz="1000" dirty="0"/>
              <a:t>  // Setup Serial Monitor </a:t>
            </a:r>
          </a:p>
          <a:p>
            <a:r>
              <a:rPr lang="en-US" sz="1000" dirty="0"/>
              <a:t>  Serial.begin(SERIAL_BAUDRATE);</a:t>
            </a:r>
          </a:p>
          <a:p>
            <a:r>
              <a:rPr lang="en-US" sz="1000" dirty="0"/>
              <a:t>  Serial.println("I2C Slave Demonstration");</a:t>
            </a:r>
          </a:p>
          <a:p>
            <a:r>
              <a:rPr lang="en-US" sz="1000" dirty="0"/>
              <a:t>}</a:t>
            </a:r>
          </a:p>
          <a:p>
            <a:endParaRPr lang="en-US" sz="1000" dirty="0"/>
          </a:p>
        </p:txBody>
      </p:sp>
      <p:sp>
        <p:nvSpPr>
          <p:cNvPr id="6" name="Rectangle 5">
            <a:extLst>
              <a:ext uri="{FF2B5EF4-FFF2-40B4-BE49-F238E27FC236}">
                <a16:creationId xmlns:a16="http://schemas.microsoft.com/office/drawing/2014/main" id="{CEA70723-2F71-4A8B-AD83-D4C1CEEB6BC8}"/>
              </a:ext>
            </a:extLst>
          </p:cNvPr>
          <p:cNvSpPr/>
          <p:nvPr/>
        </p:nvSpPr>
        <p:spPr>
          <a:xfrm>
            <a:off x="8407525" y="2293397"/>
            <a:ext cx="3119391" cy="3477875"/>
          </a:xfrm>
          <a:prstGeom prst="rect">
            <a:avLst/>
          </a:prstGeom>
        </p:spPr>
        <p:txBody>
          <a:bodyPr wrap="square">
            <a:spAutoFit/>
          </a:bodyPr>
          <a:lstStyle/>
          <a:p>
            <a:r>
              <a:rPr lang="en-US" sz="1000" dirty="0"/>
              <a:t>void </a:t>
            </a:r>
            <a:r>
              <a:rPr lang="en-US" sz="1000" b="1" dirty="0" err="1">
                <a:highlight>
                  <a:srgbClr val="FFFF00"/>
                </a:highlight>
              </a:rPr>
              <a:t>requestEvent</a:t>
            </a:r>
            <a:r>
              <a:rPr lang="en-US" sz="1000" dirty="0"/>
              <a:t>() {</a:t>
            </a:r>
          </a:p>
          <a:p>
            <a:endParaRPr lang="en-US" sz="1000" dirty="0"/>
          </a:p>
          <a:p>
            <a:r>
              <a:rPr lang="en-US" sz="1000" dirty="0"/>
              <a:t>  // Setup byte variable in the correct size</a:t>
            </a:r>
          </a:p>
          <a:p>
            <a:r>
              <a:rPr lang="en-US" sz="1000" dirty="0"/>
              <a:t>  byte response[ANSWERSIZE];</a:t>
            </a:r>
          </a:p>
          <a:p>
            <a:r>
              <a:rPr lang="en-US" sz="1000" dirty="0"/>
              <a:t>  </a:t>
            </a:r>
          </a:p>
          <a:p>
            <a:r>
              <a:rPr lang="en-US" sz="1000" dirty="0"/>
              <a:t>  // Format answer as array</a:t>
            </a:r>
          </a:p>
          <a:p>
            <a:r>
              <a:rPr lang="en-US" sz="1000" dirty="0"/>
              <a:t>  for (byte </a:t>
            </a:r>
            <a:r>
              <a:rPr lang="en-US" sz="1000" dirty="0" err="1"/>
              <a:t>i</a:t>
            </a:r>
            <a:r>
              <a:rPr lang="en-US" sz="1000" dirty="0"/>
              <a:t>=0;i&lt;</a:t>
            </a:r>
            <a:r>
              <a:rPr lang="en-US" sz="1000" dirty="0" err="1"/>
              <a:t>ANSWERSIZE;i</a:t>
            </a:r>
            <a:r>
              <a:rPr lang="en-US" sz="1000" dirty="0"/>
              <a:t>++) {</a:t>
            </a:r>
          </a:p>
          <a:p>
            <a:r>
              <a:rPr lang="en-US" sz="1000" dirty="0"/>
              <a:t>    response[</a:t>
            </a:r>
            <a:r>
              <a:rPr lang="en-US" sz="1000" dirty="0" err="1"/>
              <a:t>i</a:t>
            </a:r>
            <a:r>
              <a:rPr lang="en-US" sz="1000" dirty="0"/>
              <a:t>] = (byte)</a:t>
            </a:r>
            <a:r>
              <a:rPr lang="en-US" sz="1000" dirty="0" err="1"/>
              <a:t>answer.charAt</a:t>
            </a:r>
            <a:r>
              <a:rPr lang="en-US" sz="1000" dirty="0"/>
              <a:t>(</a:t>
            </a:r>
            <a:r>
              <a:rPr lang="en-US" sz="1000" dirty="0" err="1"/>
              <a:t>i</a:t>
            </a:r>
            <a:r>
              <a:rPr lang="en-US" sz="1000" dirty="0"/>
              <a:t>);</a:t>
            </a:r>
          </a:p>
          <a:p>
            <a:r>
              <a:rPr lang="en-US" sz="1000" dirty="0"/>
              <a:t>  }</a:t>
            </a:r>
          </a:p>
          <a:p>
            <a:r>
              <a:rPr lang="en-US" sz="1000" dirty="0"/>
              <a:t>  </a:t>
            </a:r>
          </a:p>
          <a:p>
            <a:r>
              <a:rPr lang="en-US" sz="1000" dirty="0"/>
              <a:t>  // Send response back to Master</a:t>
            </a:r>
          </a:p>
          <a:p>
            <a:r>
              <a:rPr lang="en-US" sz="1000" dirty="0"/>
              <a:t>  </a:t>
            </a:r>
            <a:r>
              <a:rPr lang="en-US" sz="1000" dirty="0" err="1"/>
              <a:t>Wire.write</a:t>
            </a:r>
            <a:r>
              <a:rPr lang="en-US" sz="1000" dirty="0"/>
              <a:t>(</a:t>
            </a:r>
            <a:r>
              <a:rPr lang="en-US" sz="1000" dirty="0" err="1"/>
              <a:t>response,sizeof</a:t>
            </a:r>
            <a:r>
              <a:rPr lang="en-US" sz="1000" dirty="0"/>
              <a:t>(response));</a:t>
            </a:r>
          </a:p>
          <a:p>
            <a:r>
              <a:rPr lang="en-US" sz="1000" dirty="0"/>
              <a:t>  </a:t>
            </a:r>
          </a:p>
          <a:p>
            <a:r>
              <a:rPr lang="en-US" sz="1000" dirty="0"/>
              <a:t>  // Print to Serial Monitor</a:t>
            </a:r>
          </a:p>
          <a:p>
            <a:r>
              <a:rPr lang="en-US" sz="1000" dirty="0"/>
              <a:t>  Serial.println("Request event");</a:t>
            </a:r>
          </a:p>
          <a:p>
            <a:r>
              <a:rPr lang="en-US" sz="1000" dirty="0"/>
              <a:t>}</a:t>
            </a:r>
          </a:p>
          <a:p>
            <a:endParaRPr lang="en-US" sz="1000" dirty="0"/>
          </a:p>
          <a:p>
            <a:r>
              <a:rPr lang="en-US" sz="1000" dirty="0"/>
              <a:t>void loop() {</a:t>
            </a:r>
          </a:p>
          <a:p>
            <a:endParaRPr lang="en-US" sz="1000" dirty="0"/>
          </a:p>
          <a:p>
            <a:r>
              <a:rPr lang="en-US" sz="1000" dirty="0"/>
              <a:t>  // Time delay in loop</a:t>
            </a:r>
          </a:p>
          <a:p>
            <a:r>
              <a:rPr lang="en-US" sz="1000" dirty="0"/>
              <a:t>  delay(LOOP_DELAY);</a:t>
            </a:r>
          </a:p>
          <a:p>
            <a:r>
              <a:rPr lang="en-US" sz="1000" dirty="0"/>
              <a:t>}</a:t>
            </a:r>
          </a:p>
        </p:txBody>
      </p:sp>
      <p:sp>
        <p:nvSpPr>
          <p:cNvPr id="7" name="Rectangle 6">
            <a:extLst>
              <a:ext uri="{FF2B5EF4-FFF2-40B4-BE49-F238E27FC236}">
                <a16:creationId xmlns:a16="http://schemas.microsoft.com/office/drawing/2014/main" id="{5B2584E8-28F8-409F-A044-CED7C202C732}"/>
              </a:ext>
            </a:extLst>
          </p:cNvPr>
          <p:cNvSpPr/>
          <p:nvPr/>
        </p:nvSpPr>
        <p:spPr>
          <a:xfrm>
            <a:off x="4801340" y="2293397"/>
            <a:ext cx="2589320" cy="1631216"/>
          </a:xfrm>
          <a:prstGeom prst="rect">
            <a:avLst/>
          </a:prstGeom>
        </p:spPr>
        <p:txBody>
          <a:bodyPr wrap="square">
            <a:spAutoFit/>
          </a:bodyPr>
          <a:lstStyle/>
          <a:p>
            <a:r>
              <a:rPr lang="en-US" sz="1000" dirty="0"/>
              <a:t>void </a:t>
            </a:r>
            <a:r>
              <a:rPr lang="en-US" sz="1000" b="1" dirty="0" err="1">
                <a:highlight>
                  <a:srgbClr val="FFFF00"/>
                </a:highlight>
              </a:rPr>
              <a:t>receiveEvent</a:t>
            </a:r>
            <a:r>
              <a:rPr lang="en-US" sz="1000" dirty="0">
                <a:highlight>
                  <a:srgbClr val="FFFF00"/>
                </a:highlight>
              </a:rPr>
              <a:t>() </a:t>
            </a:r>
            <a:r>
              <a:rPr lang="en-US" sz="1000" dirty="0"/>
              <a:t>{</a:t>
            </a:r>
          </a:p>
          <a:p>
            <a:endParaRPr lang="en-US" sz="1000" dirty="0"/>
          </a:p>
          <a:p>
            <a:r>
              <a:rPr lang="en-US" sz="1000" dirty="0"/>
              <a:t>  // Read while data received</a:t>
            </a:r>
          </a:p>
          <a:p>
            <a:r>
              <a:rPr lang="en-US" sz="1000" dirty="0"/>
              <a:t>  while (0 &lt; </a:t>
            </a:r>
            <a:r>
              <a:rPr lang="en-US" sz="1000" dirty="0" err="1"/>
              <a:t>Wire.available</a:t>
            </a:r>
            <a:r>
              <a:rPr lang="en-US" sz="1000" dirty="0"/>
              <a:t>()) {</a:t>
            </a:r>
          </a:p>
          <a:p>
            <a:r>
              <a:rPr lang="en-US" sz="1000" dirty="0"/>
              <a:t>    byte x = </a:t>
            </a:r>
            <a:r>
              <a:rPr lang="en-US" sz="1000" dirty="0" err="1"/>
              <a:t>Wire.read</a:t>
            </a:r>
            <a:r>
              <a:rPr lang="en-US" sz="1000" dirty="0"/>
              <a:t>();</a:t>
            </a:r>
          </a:p>
          <a:p>
            <a:r>
              <a:rPr lang="en-US" sz="1000" dirty="0"/>
              <a:t>  }</a:t>
            </a:r>
          </a:p>
          <a:p>
            <a:r>
              <a:rPr lang="en-US" sz="1000" dirty="0"/>
              <a:t>  </a:t>
            </a:r>
          </a:p>
          <a:p>
            <a:r>
              <a:rPr lang="en-US" sz="1000" dirty="0"/>
              <a:t>  // Print to Serial Monitor</a:t>
            </a:r>
          </a:p>
          <a:p>
            <a:r>
              <a:rPr lang="en-US" sz="1000" dirty="0"/>
              <a:t>  Serial.println("Receive event");</a:t>
            </a:r>
          </a:p>
          <a:p>
            <a:r>
              <a:rPr lang="en-US" sz="1000" dirty="0"/>
              <a:t>}</a:t>
            </a:r>
          </a:p>
        </p:txBody>
      </p:sp>
    </p:spTree>
    <p:extLst>
      <p:ext uri="{BB962C8B-B14F-4D97-AF65-F5344CB8AC3E}">
        <p14:creationId xmlns:p14="http://schemas.microsoft.com/office/powerpoint/2010/main" val="2759158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15CC8773-0E3F-4D1C-A409-0353003E65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25" name="Picture 24">
            <a:extLst>
              <a:ext uri="{FF2B5EF4-FFF2-40B4-BE49-F238E27FC236}">
                <a16:creationId xmlns:a16="http://schemas.microsoft.com/office/drawing/2014/main" id="{29160FC1-6959-4BB1-8E7A-0CA07E8BAA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7" name="Rectangle 26">
            <a:extLst>
              <a:ext uri="{FF2B5EF4-FFF2-40B4-BE49-F238E27FC236}">
                <a16:creationId xmlns:a16="http://schemas.microsoft.com/office/drawing/2014/main" id="{077D6507-8E8D-40E1-A7B9-63012EF94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3">
            <a:extLst>
              <a:ext uri="{FF2B5EF4-FFF2-40B4-BE49-F238E27FC236}">
                <a16:creationId xmlns:a16="http://schemas.microsoft.com/office/drawing/2014/main" id="{CEAC95CC-BDD8-4982-B407-9598682AB28D}"/>
              </a:ext>
            </a:extLst>
          </p:cNvPr>
          <p:cNvPicPr>
            <a:picLocks noChangeAspect="1"/>
          </p:cNvPicPr>
          <p:nvPr/>
        </p:nvPicPr>
        <p:blipFill rotWithShape="1">
          <a:blip r:embed="rId4">
            <a:alphaModFix amt="40000"/>
            <a:extLst/>
          </a:blip>
          <a:srcRect t="7779" b="7952"/>
          <a:stretch/>
        </p:blipFill>
        <p:spPr>
          <a:xfrm>
            <a:off x="20" y="10"/>
            <a:ext cx="12191980" cy="6857990"/>
          </a:xfrm>
          <a:prstGeom prst="rect">
            <a:avLst/>
          </a:prstGeom>
        </p:spPr>
      </p:pic>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1371600" y="3014139"/>
            <a:ext cx="9448800" cy="1825096"/>
          </a:xfrm>
        </p:spPr>
        <p:txBody>
          <a:bodyPr vert="horz" lIns="91440" tIns="45720" rIns="91440" bIns="45720" rtlCol="0" anchor="b">
            <a:normAutofit/>
          </a:bodyPr>
          <a:lstStyle/>
          <a:p>
            <a:pPr algn="l"/>
            <a:r>
              <a:rPr lang="en-US" sz="6000" kern="1200" cap="all" baseline="0">
                <a:solidFill>
                  <a:schemeClr val="tx1"/>
                </a:solidFill>
                <a:latin typeface="+mj-lt"/>
                <a:ea typeface="+mj-ea"/>
                <a:cs typeface="+mj-cs"/>
              </a:rPr>
              <a:t>Code – Explanation</a:t>
            </a:r>
          </a:p>
        </p:txBody>
      </p:sp>
      <p:sp>
        <p:nvSpPr>
          <p:cNvPr id="3" name="Text Placeholder 2">
            <a:extLst>
              <a:ext uri="{FF2B5EF4-FFF2-40B4-BE49-F238E27FC236}">
                <a16:creationId xmlns:a16="http://schemas.microsoft.com/office/drawing/2014/main" id="{F7AA3916-E9C2-4B33-B180-87752DF3E4C7}"/>
              </a:ext>
            </a:extLst>
          </p:cNvPr>
          <p:cNvSpPr>
            <a:spLocks noGrp="1"/>
          </p:cNvSpPr>
          <p:nvPr>
            <p:ph type="body" idx="1"/>
          </p:nvPr>
        </p:nvSpPr>
        <p:spPr>
          <a:xfrm>
            <a:off x="1371600" y="4842935"/>
            <a:ext cx="9448800" cy="685800"/>
          </a:xfrm>
        </p:spPr>
        <p:txBody>
          <a:bodyPr vert="horz" lIns="91440" tIns="45720" rIns="91440" bIns="45720" rtlCol="0">
            <a:normAutofit/>
          </a:bodyPr>
          <a:lstStyle/>
          <a:p>
            <a:pPr algn="l"/>
            <a:endParaRPr lang="en-US" sz="2000" kern="1200">
              <a:solidFill>
                <a:schemeClr val="tx1"/>
              </a:solidFill>
              <a:latin typeface="+mn-lt"/>
              <a:ea typeface="+mn-ea"/>
              <a:cs typeface="+mn-cs"/>
            </a:endParaRPr>
          </a:p>
        </p:txBody>
      </p:sp>
    </p:spTree>
    <p:extLst>
      <p:ext uri="{BB962C8B-B14F-4D97-AF65-F5344CB8AC3E}">
        <p14:creationId xmlns:p14="http://schemas.microsoft.com/office/powerpoint/2010/main" val="2986336976"/>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Explanation</a:t>
            </a:r>
          </a:p>
        </p:txBody>
      </p:sp>
      <p:sp>
        <p:nvSpPr>
          <p:cNvPr id="3" name="Rectangle 2">
            <a:extLst>
              <a:ext uri="{FF2B5EF4-FFF2-40B4-BE49-F238E27FC236}">
                <a16:creationId xmlns:a16="http://schemas.microsoft.com/office/drawing/2014/main" id="{C5634CE1-A284-4CA2-AEEB-DC34CF8F2484}"/>
              </a:ext>
            </a:extLst>
          </p:cNvPr>
          <p:cNvSpPr/>
          <p:nvPr/>
        </p:nvSpPr>
        <p:spPr>
          <a:xfrm>
            <a:off x="251534" y="1965910"/>
            <a:ext cx="11591278" cy="4185761"/>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inherit"/>
              </a:rPr>
              <a:t>For our first experiment we will </a:t>
            </a:r>
            <a:r>
              <a:rPr lang="en-US" sz="1400" dirty="0" err="1">
                <a:solidFill>
                  <a:srgbClr val="666666"/>
                </a:solidFill>
                <a:latin typeface="inherit"/>
              </a:rPr>
              <a:t>hoo</a:t>
            </a:r>
            <a:r>
              <a:rPr lang="en-US" sz="1400" dirty="0">
                <a:solidFill>
                  <a:srgbClr val="666666"/>
                </a:solidFill>
                <a:latin typeface="inherit"/>
              </a:rPr>
              <a:t> two Arduinos together and exchange data between them. </a:t>
            </a:r>
          </a:p>
          <a:p>
            <a:pPr marL="285750" indent="-285750" algn="just" fontAlgn="base">
              <a:buFont typeface="Arial" panose="020B0604020202020204" pitchFamily="34" charset="0"/>
              <a:buChar char="•"/>
            </a:pPr>
            <a:r>
              <a:rPr lang="en-US" sz="1400" dirty="0">
                <a:solidFill>
                  <a:srgbClr val="666666"/>
                </a:solidFill>
                <a:latin typeface="inherit"/>
              </a:rPr>
              <a:t>One Arduino will be the master, the other will be the slave.</a:t>
            </a:r>
            <a:r>
              <a:rPr lang="en-US" sz="1400" dirty="0">
                <a:solidFill>
                  <a:srgbClr val="666666"/>
                </a:solidFill>
                <a:latin typeface="Lato"/>
              </a:rPr>
              <a:t> </a:t>
            </a:r>
            <a:r>
              <a:rPr lang="en-US" sz="1400" dirty="0">
                <a:solidFill>
                  <a:srgbClr val="666666"/>
                </a:solidFill>
                <a:latin typeface="inherit"/>
              </a:rPr>
              <a:t>I’m using two Arduino </a:t>
            </a:r>
            <a:r>
              <a:rPr lang="en-US" sz="1400" dirty="0" err="1">
                <a:solidFill>
                  <a:srgbClr val="666666"/>
                </a:solidFill>
                <a:latin typeface="inherit"/>
              </a:rPr>
              <a:t>Unos</a:t>
            </a:r>
            <a:r>
              <a:rPr lang="en-US" sz="1400" dirty="0">
                <a:solidFill>
                  <a:srgbClr val="666666"/>
                </a:solidFill>
                <a:latin typeface="inherit"/>
              </a:rPr>
              <a:t>, but you can substitute other Arduino’s if you don’t have two </a:t>
            </a:r>
            <a:r>
              <a:rPr lang="en-US" sz="1400" dirty="0" err="1">
                <a:solidFill>
                  <a:srgbClr val="666666"/>
                </a:solidFill>
                <a:latin typeface="inherit"/>
              </a:rPr>
              <a:t>Unos</a:t>
            </a:r>
            <a:r>
              <a:rPr lang="en-US" sz="1400" dirty="0">
                <a:solidFill>
                  <a:srgbClr val="666666"/>
                </a:solidFill>
                <a:latin typeface="inherit"/>
              </a:rPr>
              <a:t>. Use the previous chart for the connections.</a:t>
            </a:r>
          </a:p>
          <a:p>
            <a:pPr marL="285750" indent="-285750" algn="just" fontAlgn="base">
              <a:buFont typeface="Arial" panose="020B0604020202020204" pitchFamily="34" charset="0"/>
              <a:buChar char="•"/>
            </a:pPr>
            <a:r>
              <a:rPr lang="en-US" sz="1400" dirty="0">
                <a:solidFill>
                  <a:srgbClr val="666666"/>
                </a:solidFill>
                <a:latin typeface="inherit"/>
              </a:rPr>
              <a:t>One thing to be aware of is that my diagram does not show the use of pull-up resistors, I found that everything seemed to work correctly without them.  However, you might want to include them, especially if you experience errors or intermittent operation.</a:t>
            </a:r>
          </a:p>
          <a:p>
            <a:pPr marL="285750" indent="-285750" algn="just" fontAlgn="base">
              <a:buFont typeface="Arial" panose="020B0604020202020204" pitchFamily="34" charset="0"/>
              <a:buChar char="•"/>
            </a:pPr>
            <a:r>
              <a:rPr lang="en-US" sz="1400" dirty="0">
                <a:solidFill>
                  <a:srgbClr val="666666"/>
                </a:solidFill>
                <a:latin typeface="inherit"/>
              </a:rPr>
              <a:t>To hook up some pull-up resistors </a:t>
            </a:r>
            <a:r>
              <a:rPr lang="en-US" sz="1400" dirty="0" err="1">
                <a:solidFill>
                  <a:srgbClr val="666666"/>
                </a:solidFill>
                <a:latin typeface="inherit"/>
              </a:rPr>
              <a:t>attache</a:t>
            </a:r>
            <a:r>
              <a:rPr lang="en-US" sz="1400" dirty="0">
                <a:solidFill>
                  <a:srgbClr val="666666"/>
                </a:solidFill>
                <a:latin typeface="inherit"/>
              </a:rPr>
              <a:t> a couple of 10k resistors to the SDA and SCL lines. Attach the other end to the 5-volt output on one of the Arduino’s.</a:t>
            </a:r>
          </a:p>
          <a:p>
            <a:pPr marL="285750" indent="-285750" algn="just" fontAlgn="base">
              <a:buFont typeface="Arial" panose="020B0604020202020204" pitchFamily="34" charset="0"/>
              <a:buChar char="•"/>
            </a:pPr>
            <a:r>
              <a:rPr lang="en-US" sz="1400" b="1" dirty="0">
                <a:solidFill>
                  <a:srgbClr val="666666"/>
                </a:solidFill>
                <a:latin typeface="inherit"/>
              </a:rPr>
              <a:t>Master Arduino Code : </a:t>
            </a:r>
          </a:p>
          <a:p>
            <a:pPr marL="742950" lvl="1" indent="-285750" algn="just" fontAlgn="base">
              <a:buFont typeface="Arial" panose="020B0604020202020204" pitchFamily="34" charset="0"/>
              <a:buChar char="•"/>
            </a:pPr>
            <a:r>
              <a:rPr lang="en-US" sz="1400" dirty="0">
                <a:solidFill>
                  <a:srgbClr val="666666"/>
                </a:solidFill>
                <a:latin typeface="inherit"/>
              </a:rPr>
              <a:t>As with all I2C sketches, we start by including the Wire library.</a:t>
            </a:r>
          </a:p>
          <a:p>
            <a:pPr marL="742950" lvl="1" indent="-285750" algn="just" fontAlgn="base">
              <a:buFont typeface="Arial" panose="020B0604020202020204" pitchFamily="34" charset="0"/>
              <a:buChar char="•"/>
            </a:pPr>
            <a:r>
              <a:rPr lang="en-US" sz="1400" dirty="0">
                <a:solidFill>
                  <a:srgbClr val="666666"/>
                </a:solidFill>
                <a:latin typeface="inherit"/>
              </a:rPr>
              <a:t>Next we define a few constants to represent the I2C address of the slave and the number of bytes of data that we expect to retrieve from it.</a:t>
            </a:r>
          </a:p>
          <a:p>
            <a:pPr marL="742950" lvl="1" indent="-285750" algn="just" fontAlgn="base">
              <a:buFont typeface="Arial" panose="020B0604020202020204" pitchFamily="34" charset="0"/>
              <a:buChar char="•"/>
            </a:pPr>
            <a:r>
              <a:rPr lang="en-US" sz="1400" dirty="0">
                <a:solidFill>
                  <a:srgbClr val="666666"/>
                </a:solidFill>
                <a:latin typeface="inherit"/>
              </a:rPr>
              <a:t>In the Setup we initialize the I2C communications as a master. We know it is a master as there is no address parameter in the begin function.  We also setup a serial monitor and print a line of text to it.</a:t>
            </a:r>
          </a:p>
          <a:p>
            <a:pPr marL="742950" lvl="1" indent="-285750" algn="just" fontAlgn="base">
              <a:buFont typeface="Arial" panose="020B0604020202020204" pitchFamily="34" charset="0"/>
              <a:buChar char="•"/>
            </a:pPr>
            <a:r>
              <a:rPr lang="en-US" sz="1400" dirty="0">
                <a:solidFill>
                  <a:srgbClr val="666666"/>
                </a:solidFill>
                <a:latin typeface="inherit"/>
              </a:rPr>
              <a:t>Now to the Loop.</a:t>
            </a:r>
          </a:p>
          <a:p>
            <a:pPr marL="742950" lvl="1" indent="-285750" algn="just" fontAlgn="base">
              <a:buFont typeface="Arial" panose="020B0604020202020204" pitchFamily="34" charset="0"/>
              <a:buChar char="•"/>
            </a:pPr>
            <a:r>
              <a:rPr lang="en-US" sz="1400" dirty="0">
                <a:solidFill>
                  <a:srgbClr val="666666"/>
                </a:solidFill>
                <a:latin typeface="inherit"/>
              </a:rPr>
              <a:t>We start with a tiny time delay, mostly to slow things down enough so that we can read the display on the serial monitor.</a:t>
            </a:r>
          </a:p>
          <a:p>
            <a:pPr marL="742950" lvl="1" indent="-285750" algn="just" fontAlgn="base">
              <a:buFont typeface="Arial" panose="020B0604020202020204" pitchFamily="34" charset="0"/>
              <a:buChar char="•"/>
            </a:pPr>
            <a:r>
              <a:rPr lang="en-US" sz="1400" dirty="0">
                <a:solidFill>
                  <a:srgbClr val="666666"/>
                </a:solidFill>
                <a:latin typeface="inherit"/>
              </a:rPr>
              <a:t>Next we use the </a:t>
            </a:r>
            <a:r>
              <a:rPr lang="en-US" sz="1400" dirty="0" err="1">
                <a:solidFill>
                  <a:srgbClr val="666666"/>
                </a:solidFill>
                <a:latin typeface="inherit"/>
              </a:rPr>
              <a:t>beginTransmission</a:t>
            </a:r>
            <a:r>
              <a:rPr lang="en-US" sz="1400" dirty="0">
                <a:solidFill>
                  <a:srgbClr val="666666"/>
                </a:solidFill>
                <a:latin typeface="inherit"/>
              </a:rPr>
              <a:t> function to send data to the slave. In this case the data we send is just a number zero.  We finish sending with a call to the </a:t>
            </a:r>
            <a:r>
              <a:rPr lang="en-US" sz="1400" dirty="0" err="1">
                <a:solidFill>
                  <a:srgbClr val="666666"/>
                </a:solidFill>
                <a:latin typeface="inherit"/>
              </a:rPr>
              <a:t>endTransmission</a:t>
            </a:r>
            <a:r>
              <a:rPr lang="en-US" sz="1400" dirty="0">
                <a:solidFill>
                  <a:srgbClr val="666666"/>
                </a:solidFill>
                <a:latin typeface="inherit"/>
              </a:rPr>
              <a:t> function.</a:t>
            </a:r>
          </a:p>
          <a:p>
            <a:pPr marL="742950" lvl="1" indent="-285750" algn="just" fontAlgn="base">
              <a:buFont typeface="Arial" panose="020B0604020202020204" pitchFamily="34" charset="0"/>
              <a:buChar char="•"/>
            </a:pPr>
            <a:r>
              <a:rPr lang="en-US" sz="1400" dirty="0">
                <a:solidFill>
                  <a:srgbClr val="666666"/>
                </a:solidFill>
                <a:latin typeface="inherit"/>
              </a:rPr>
              <a:t>Next we request some data back from the slave using the </a:t>
            </a:r>
            <a:r>
              <a:rPr lang="en-US" sz="1400" dirty="0" err="1">
                <a:solidFill>
                  <a:srgbClr val="666666"/>
                </a:solidFill>
                <a:latin typeface="inherit"/>
              </a:rPr>
              <a:t>requestFrom</a:t>
            </a:r>
            <a:r>
              <a:rPr lang="en-US" sz="1400" dirty="0">
                <a:solidFill>
                  <a:srgbClr val="666666"/>
                </a:solidFill>
                <a:latin typeface="inherit"/>
              </a:rPr>
              <a:t> function.</a:t>
            </a:r>
          </a:p>
          <a:p>
            <a:pPr marL="742950" lvl="1" indent="-285750" algn="just" fontAlgn="base">
              <a:buFont typeface="Arial" panose="020B0604020202020204" pitchFamily="34" charset="0"/>
              <a:buChar char="•"/>
            </a:pPr>
            <a:r>
              <a:rPr lang="en-US" sz="1400" dirty="0">
                <a:solidFill>
                  <a:srgbClr val="666666"/>
                </a:solidFill>
                <a:latin typeface="inherit"/>
              </a:rPr>
              <a:t>After that we formulate a response string by reading the data, a byte at a time, from the slave.</a:t>
            </a:r>
          </a:p>
          <a:p>
            <a:pPr marL="742950" lvl="1" indent="-285750" algn="just" fontAlgn="base">
              <a:buFont typeface="Arial" panose="020B0604020202020204" pitchFamily="34" charset="0"/>
              <a:buChar char="•"/>
            </a:pPr>
            <a:r>
              <a:rPr lang="en-US" sz="1400" dirty="0">
                <a:solidFill>
                  <a:srgbClr val="666666"/>
                </a:solidFill>
                <a:latin typeface="inherit"/>
              </a:rPr>
              <a:t>We print the details of what we are doing and of the data we receive to the serial monitor.  And then we finish the Loop and do it all over again.</a:t>
            </a:r>
          </a:p>
        </p:txBody>
      </p:sp>
    </p:spTree>
    <p:extLst>
      <p:ext uri="{BB962C8B-B14F-4D97-AF65-F5344CB8AC3E}">
        <p14:creationId xmlns:p14="http://schemas.microsoft.com/office/powerpoint/2010/main" val="31202531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Explanation</a:t>
            </a:r>
          </a:p>
        </p:txBody>
      </p:sp>
      <p:sp>
        <p:nvSpPr>
          <p:cNvPr id="3" name="Rectangle 2">
            <a:extLst>
              <a:ext uri="{FF2B5EF4-FFF2-40B4-BE49-F238E27FC236}">
                <a16:creationId xmlns:a16="http://schemas.microsoft.com/office/drawing/2014/main" id="{C5634CE1-A284-4CA2-AEEB-DC34CF8F2484}"/>
              </a:ext>
            </a:extLst>
          </p:cNvPr>
          <p:cNvSpPr/>
          <p:nvPr/>
        </p:nvSpPr>
        <p:spPr>
          <a:xfrm>
            <a:off x="251534" y="1965910"/>
            <a:ext cx="11591278" cy="3323987"/>
          </a:xfrm>
          <a:prstGeom prst="rect">
            <a:avLst/>
          </a:prstGeom>
        </p:spPr>
        <p:txBody>
          <a:bodyPr wrap="square">
            <a:spAutoFit/>
          </a:bodyPr>
          <a:lstStyle/>
          <a:p>
            <a:pPr marL="285750" indent="-285750" algn="just" fontAlgn="base">
              <a:buFont typeface="Arial" panose="020B0604020202020204" pitchFamily="34" charset="0"/>
              <a:buChar char="•"/>
            </a:pPr>
            <a:r>
              <a:rPr lang="en-US" sz="1400" b="1" dirty="0">
                <a:solidFill>
                  <a:srgbClr val="666666"/>
                </a:solidFill>
                <a:latin typeface="inherit"/>
              </a:rPr>
              <a:t>Slave Arduino Code : </a:t>
            </a:r>
          </a:p>
          <a:p>
            <a:pPr marL="742950" lvl="1" indent="-285750" algn="just" fontAlgn="base">
              <a:buFont typeface="Arial" panose="020B0604020202020204" pitchFamily="34" charset="0"/>
              <a:buChar char="•"/>
            </a:pPr>
            <a:r>
              <a:rPr lang="en-US" sz="1400" dirty="0">
                <a:solidFill>
                  <a:srgbClr val="666666"/>
                </a:solidFill>
                <a:latin typeface="inherit"/>
              </a:rPr>
              <a:t>Once again we start by including the Wire library.  As with the previous sketch we also define the I2C address for the slave, as well as the number of bytes we are planning to send back to the master.</a:t>
            </a:r>
          </a:p>
          <a:p>
            <a:pPr marL="742950" lvl="1" indent="-285750" algn="just" fontAlgn="base">
              <a:buFont typeface="Arial" panose="020B0604020202020204" pitchFamily="34" charset="0"/>
              <a:buChar char="•"/>
            </a:pPr>
            <a:r>
              <a:rPr lang="en-US" sz="1400" dirty="0">
                <a:solidFill>
                  <a:srgbClr val="666666"/>
                </a:solidFill>
                <a:latin typeface="inherit"/>
              </a:rPr>
              <a:t>Next we define the string that we are going to send back to the master, in this case just the word “Hello”. If you decide to change this make sure that you adjust the ANSWERSIZE constant in both sketches to be correct.</a:t>
            </a:r>
          </a:p>
          <a:p>
            <a:pPr marL="742950" lvl="1" indent="-285750" algn="just" fontAlgn="base">
              <a:buFont typeface="Arial" panose="020B0604020202020204" pitchFamily="34" charset="0"/>
              <a:buChar char="•"/>
            </a:pPr>
            <a:r>
              <a:rPr lang="en-US" sz="1400" dirty="0">
                <a:solidFill>
                  <a:srgbClr val="666666"/>
                </a:solidFill>
                <a:latin typeface="inherit"/>
              </a:rPr>
              <a:t>In the Setup we initialize the connection to the I2C bus with a begin function. Take note of the different way we do this, as this is a slave we specify the I2C address we are going to be using. By doing this the Wire library knows we want to operate in slave mode.</a:t>
            </a:r>
          </a:p>
          <a:p>
            <a:pPr marL="742950" lvl="1" indent="-285750" algn="just" fontAlgn="base">
              <a:buFont typeface="Arial" panose="020B0604020202020204" pitchFamily="34" charset="0"/>
              <a:buChar char="•"/>
            </a:pPr>
            <a:r>
              <a:rPr lang="en-US" sz="1400" dirty="0">
                <a:solidFill>
                  <a:srgbClr val="666666"/>
                </a:solidFill>
                <a:latin typeface="inherit"/>
              </a:rPr>
              <a:t>Now we need to define the names of the functions that we will call when two events occur – a data request received from the master and data received from the master.  We also setup and print to the serial monitor.</a:t>
            </a:r>
          </a:p>
          <a:p>
            <a:pPr marL="742950" lvl="1" indent="-285750" algn="just" fontAlgn="base">
              <a:buFont typeface="Arial" panose="020B0604020202020204" pitchFamily="34" charset="0"/>
              <a:buChar char="•"/>
            </a:pPr>
            <a:r>
              <a:rPr lang="en-US" sz="1400" dirty="0">
                <a:solidFill>
                  <a:srgbClr val="666666"/>
                </a:solidFill>
                <a:latin typeface="inherit"/>
              </a:rPr>
              <a:t>The function </a:t>
            </a:r>
            <a:r>
              <a:rPr lang="en-US" sz="1400" dirty="0" err="1">
                <a:solidFill>
                  <a:srgbClr val="666666"/>
                </a:solidFill>
                <a:latin typeface="inherit"/>
              </a:rPr>
              <a:t>receiveEvent</a:t>
            </a:r>
            <a:r>
              <a:rPr lang="en-US" sz="1400" dirty="0">
                <a:solidFill>
                  <a:srgbClr val="666666"/>
                </a:solidFill>
                <a:latin typeface="inherit"/>
              </a:rPr>
              <a:t> is called when we receive data from the master.  In this function we read data while the data is available and assign it to a byte (remember, the data will be received one byte at a time).</a:t>
            </a:r>
          </a:p>
          <a:p>
            <a:pPr marL="742950" lvl="1" indent="-285750" algn="just" fontAlgn="base">
              <a:buFont typeface="Arial" panose="020B0604020202020204" pitchFamily="34" charset="0"/>
              <a:buChar char="•"/>
            </a:pPr>
            <a:r>
              <a:rPr lang="en-US" sz="1400" dirty="0">
                <a:solidFill>
                  <a:srgbClr val="666666"/>
                </a:solidFill>
                <a:latin typeface="inherit"/>
              </a:rPr>
              <a:t>The </a:t>
            </a:r>
            <a:r>
              <a:rPr lang="en-US" sz="1400" dirty="0" err="1">
                <a:solidFill>
                  <a:srgbClr val="666666"/>
                </a:solidFill>
                <a:latin typeface="inherit"/>
              </a:rPr>
              <a:t>requestEvent</a:t>
            </a:r>
            <a:r>
              <a:rPr lang="en-US" sz="1400" dirty="0">
                <a:solidFill>
                  <a:srgbClr val="666666"/>
                </a:solidFill>
                <a:latin typeface="inherit"/>
              </a:rPr>
              <a:t> function is called whenever we get a request for data from the master.  We need to send our string “Hello” back to the master. As we need to send the data one byte at a time we divide the characters in “Hello” into individual items in an array and then send them one-by-one.</a:t>
            </a:r>
          </a:p>
          <a:p>
            <a:pPr marL="742950" lvl="1" indent="-285750" algn="just" fontAlgn="base">
              <a:buFont typeface="Arial" panose="020B0604020202020204" pitchFamily="34" charset="0"/>
              <a:buChar char="•"/>
            </a:pPr>
            <a:r>
              <a:rPr lang="en-US" sz="1400" dirty="0">
                <a:solidFill>
                  <a:srgbClr val="666666"/>
                </a:solidFill>
                <a:latin typeface="inherit"/>
              </a:rPr>
              <a:t>We report all of our progress in both functions to the serial monitor.</a:t>
            </a:r>
          </a:p>
          <a:p>
            <a:pPr marL="742950" lvl="1" indent="-285750" algn="just" fontAlgn="base">
              <a:buFont typeface="Arial" panose="020B0604020202020204" pitchFamily="34" charset="0"/>
              <a:buChar char="•"/>
            </a:pPr>
            <a:r>
              <a:rPr lang="en-US" sz="1400" dirty="0">
                <a:solidFill>
                  <a:srgbClr val="666666"/>
                </a:solidFill>
                <a:latin typeface="inherit"/>
              </a:rPr>
              <a:t>The Loop in this sketch just adds a time delay, which matches the one used in the master sketch.</a:t>
            </a:r>
          </a:p>
        </p:txBody>
      </p:sp>
    </p:spTree>
    <p:extLst>
      <p:ext uri="{BB962C8B-B14F-4D97-AF65-F5344CB8AC3E}">
        <p14:creationId xmlns:p14="http://schemas.microsoft.com/office/powerpoint/2010/main" val="40106524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p:txBody>
          <a:bodyPr/>
          <a:lstStyle/>
          <a:p>
            <a:r>
              <a:rPr lang="en-US" dirty="0"/>
              <a:t>Circuit - 2</a:t>
            </a:r>
          </a:p>
        </p:txBody>
      </p:sp>
      <p:pic>
        <p:nvPicPr>
          <p:cNvPr id="3" name="Picture 2">
            <a:extLst>
              <a:ext uri="{FF2B5EF4-FFF2-40B4-BE49-F238E27FC236}">
                <a16:creationId xmlns:a16="http://schemas.microsoft.com/office/drawing/2014/main" id="{E9B25AFF-649C-4102-8F94-B83E6E2BD64C}"/>
              </a:ext>
            </a:extLst>
          </p:cNvPr>
          <p:cNvPicPr>
            <a:picLocks noChangeAspect="1"/>
          </p:cNvPicPr>
          <p:nvPr/>
        </p:nvPicPr>
        <p:blipFill>
          <a:blip r:embed="rId2"/>
          <a:stretch>
            <a:fillRect/>
          </a:stretch>
        </p:blipFill>
        <p:spPr>
          <a:xfrm>
            <a:off x="835149" y="1820985"/>
            <a:ext cx="10344150" cy="4867275"/>
          </a:xfrm>
          <a:prstGeom prst="rect">
            <a:avLst/>
          </a:prstGeom>
        </p:spPr>
      </p:pic>
    </p:spTree>
    <p:extLst>
      <p:ext uri="{BB962C8B-B14F-4D97-AF65-F5344CB8AC3E}">
        <p14:creationId xmlns:p14="http://schemas.microsoft.com/office/powerpoint/2010/main" val="2657342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9" name="Picture 8">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1" name="Rectangle 10">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A6E3EDEF-6046-4858-B926-9278F8DC512A}"/>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dirty="0">
                <a:solidFill>
                  <a:schemeClr val="tx1"/>
                </a:solidFill>
                <a:latin typeface="+mj-lt"/>
                <a:ea typeface="+mj-ea"/>
                <a:cs typeface="+mj-cs"/>
              </a:rPr>
              <a:t>Actual PICS</a:t>
            </a:r>
          </a:p>
        </p:txBody>
      </p:sp>
      <p:cxnSp>
        <p:nvCxnSpPr>
          <p:cNvPr id="15" name="Straight Connector 14">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0824069"/>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3EDEF-6046-4858-B926-9278F8DC512A}"/>
              </a:ext>
            </a:extLst>
          </p:cNvPr>
          <p:cNvSpPr>
            <a:spLocks noGrp="1"/>
          </p:cNvSpPr>
          <p:nvPr>
            <p:ph type="title"/>
          </p:nvPr>
        </p:nvSpPr>
        <p:spPr>
          <a:xfrm>
            <a:off x="2895600" y="764373"/>
            <a:ext cx="8610600" cy="1293028"/>
          </a:xfrm>
        </p:spPr>
        <p:txBody>
          <a:bodyPr/>
          <a:lstStyle/>
          <a:p>
            <a:r>
              <a:rPr lang="en-US" dirty="0"/>
              <a:t>Actual PICS</a:t>
            </a:r>
          </a:p>
        </p:txBody>
      </p:sp>
      <p:pic>
        <p:nvPicPr>
          <p:cNvPr id="4" name="Picture 3">
            <a:extLst>
              <a:ext uri="{FF2B5EF4-FFF2-40B4-BE49-F238E27FC236}">
                <a16:creationId xmlns:a16="http://schemas.microsoft.com/office/drawing/2014/main" id="{4040E0D4-2596-4E1E-B9C3-3304174F1AAF}"/>
              </a:ext>
            </a:extLst>
          </p:cNvPr>
          <p:cNvPicPr>
            <a:picLocks noChangeAspect="1"/>
          </p:cNvPicPr>
          <p:nvPr/>
        </p:nvPicPr>
        <p:blipFill>
          <a:blip r:embed="rId2"/>
          <a:stretch>
            <a:fillRect/>
          </a:stretch>
        </p:blipFill>
        <p:spPr>
          <a:xfrm rot="16200000">
            <a:off x="850967" y="60942"/>
            <a:ext cx="4220588" cy="5627451"/>
          </a:xfrm>
          <a:prstGeom prst="rect">
            <a:avLst/>
          </a:prstGeom>
        </p:spPr>
      </p:pic>
      <p:pic>
        <p:nvPicPr>
          <p:cNvPr id="5" name="Picture 4">
            <a:extLst>
              <a:ext uri="{FF2B5EF4-FFF2-40B4-BE49-F238E27FC236}">
                <a16:creationId xmlns:a16="http://schemas.microsoft.com/office/drawing/2014/main" id="{E794940E-3D6D-4A45-ABFB-3BF28A44C235}"/>
              </a:ext>
            </a:extLst>
          </p:cNvPr>
          <p:cNvPicPr>
            <a:picLocks noChangeAspect="1"/>
          </p:cNvPicPr>
          <p:nvPr/>
        </p:nvPicPr>
        <p:blipFill>
          <a:blip r:embed="rId3"/>
          <a:stretch>
            <a:fillRect/>
          </a:stretch>
        </p:blipFill>
        <p:spPr>
          <a:xfrm rot="16200000">
            <a:off x="7062081" y="2117589"/>
            <a:ext cx="3870394" cy="5160525"/>
          </a:xfrm>
          <a:prstGeom prst="rect">
            <a:avLst/>
          </a:prstGeom>
        </p:spPr>
      </p:pic>
    </p:spTree>
    <p:extLst>
      <p:ext uri="{BB962C8B-B14F-4D97-AF65-F5344CB8AC3E}">
        <p14:creationId xmlns:p14="http://schemas.microsoft.com/office/powerpoint/2010/main" val="2056270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Example2</a:t>
            </a:r>
          </a:p>
        </p:txBody>
      </p:sp>
      <p:sp>
        <p:nvSpPr>
          <p:cNvPr id="3" name="Rectangle: Rounded Corners 2">
            <a:extLst>
              <a:ext uri="{FF2B5EF4-FFF2-40B4-BE49-F238E27FC236}">
                <a16:creationId xmlns:a16="http://schemas.microsoft.com/office/drawing/2014/main" id="{36A35DC5-97BA-406E-9E00-E8B1ECC997C3}"/>
              </a:ext>
            </a:extLst>
          </p:cNvPr>
          <p:cNvSpPr/>
          <p:nvPr/>
        </p:nvSpPr>
        <p:spPr>
          <a:xfrm>
            <a:off x="346229" y="1633492"/>
            <a:ext cx="2334827" cy="65694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Arduino_Master</a:t>
            </a:r>
            <a:endParaRPr lang="en-US" dirty="0"/>
          </a:p>
        </p:txBody>
      </p:sp>
      <p:sp>
        <p:nvSpPr>
          <p:cNvPr id="4" name="Rectangle 3">
            <a:extLst>
              <a:ext uri="{FF2B5EF4-FFF2-40B4-BE49-F238E27FC236}">
                <a16:creationId xmlns:a16="http://schemas.microsoft.com/office/drawing/2014/main" id="{24C1A336-A6A9-49CE-89E4-9EE7E8517964}"/>
              </a:ext>
            </a:extLst>
          </p:cNvPr>
          <p:cNvSpPr/>
          <p:nvPr/>
        </p:nvSpPr>
        <p:spPr>
          <a:xfrm>
            <a:off x="426129" y="2405186"/>
            <a:ext cx="3737498" cy="3416320"/>
          </a:xfrm>
          <a:prstGeom prst="rect">
            <a:avLst/>
          </a:prstGeom>
        </p:spPr>
        <p:txBody>
          <a:bodyPr wrap="square">
            <a:spAutoFit/>
          </a:bodyPr>
          <a:lstStyle/>
          <a:p>
            <a:endParaRPr lang="en-US" sz="1200" dirty="0"/>
          </a:p>
          <a:p>
            <a:r>
              <a:rPr lang="en-US" sz="1200" dirty="0"/>
              <a:t>// Include Arduino Wire library for I2C</a:t>
            </a:r>
          </a:p>
          <a:p>
            <a:r>
              <a:rPr lang="en-US" sz="1200" dirty="0"/>
              <a:t>#include &lt;</a:t>
            </a:r>
            <a:r>
              <a:rPr lang="en-US" sz="1200" dirty="0" err="1"/>
              <a:t>Wire.h</a:t>
            </a:r>
            <a:r>
              <a:rPr lang="en-US" sz="1200" dirty="0"/>
              <a:t>&gt;</a:t>
            </a:r>
          </a:p>
          <a:p>
            <a:endParaRPr lang="en-US" sz="1200" dirty="0"/>
          </a:p>
          <a:p>
            <a:r>
              <a:rPr lang="en-US" sz="1200" dirty="0"/>
              <a:t>// Define Slave I2C Address</a:t>
            </a:r>
          </a:p>
          <a:p>
            <a:r>
              <a:rPr lang="en-US" sz="1200" dirty="0"/>
              <a:t>#define SLAVE_ADDR 9</a:t>
            </a:r>
          </a:p>
          <a:p>
            <a:endParaRPr lang="en-US" sz="1200" dirty="0"/>
          </a:p>
          <a:p>
            <a:r>
              <a:rPr lang="en-US" sz="1200" dirty="0"/>
              <a:t>// Analog pin for potentiometer</a:t>
            </a:r>
          </a:p>
          <a:p>
            <a:r>
              <a:rPr lang="en-US" sz="1200" dirty="0"/>
              <a:t>int </a:t>
            </a:r>
            <a:r>
              <a:rPr lang="en-US" sz="1200" dirty="0" err="1"/>
              <a:t>analogPin</a:t>
            </a:r>
            <a:r>
              <a:rPr lang="en-US" sz="1200" dirty="0"/>
              <a:t> = 0;</a:t>
            </a:r>
          </a:p>
          <a:p>
            <a:r>
              <a:rPr lang="en-US" sz="1200" dirty="0"/>
              <a:t>// Integer to hold potentiometer value</a:t>
            </a:r>
          </a:p>
          <a:p>
            <a:r>
              <a:rPr lang="en-US" sz="1200" dirty="0"/>
              <a:t>int </a:t>
            </a:r>
            <a:r>
              <a:rPr lang="en-US" sz="1200" dirty="0" err="1"/>
              <a:t>val</a:t>
            </a:r>
            <a:r>
              <a:rPr lang="en-US" sz="1200" dirty="0"/>
              <a:t> = 0;</a:t>
            </a:r>
          </a:p>
          <a:p>
            <a:endParaRPr lang="en-US" sz="1200" dirty="0"/>
          </a:p>
          <a:p>
            <a:r>
              <a:rPr lang="en-US" sz="1200" dirty="0"/>
              <a:t>void setup() {</a:t>
            </a:r>
          </a:p>
          <a:p>
            <a:endParaRPr lang="en-US" sz="1200" dirty="0"/>
          </a:p>
          <a:p>
            <a:r>
              <a:rPr lang="en-US" sz="1200" dirty="0"/>
              <a:t>  // Initialize I2C communications as Master</a:t>
            </a:r>
          </a:p>
          <a:p>
            <a:r>
              <a:rPr lang="en-US" sz="1200" dirty="0"/>
              <a:t>  </a:t>
            </a:r>
            <a:r>
              <a:rPr lang="en-US" sz="1200" dirty="0" err="1"/>
              <a:t>Wire.begin</a:t>
            </a:r>
            <a:r>
              <a:rPr lang="en-US" sz="1200" dirty="0"/>
              <a:t>();</a:t>
            </a:r>
          </a:p>
          <a:p>
            <a:r>
              <a:rPr lang="en-US" sz="1200" dirty="0"/>
              <a:t>  </a:t>
            </a:r>
          </a:p>
          <a:p>
            <a:r>
              <a:rPr lang="en-US" sz="1200" dirty="0"/>
              <a:t>}</a:t>
            </a:r>
          </a:p>
        </p:txBody>
      </p:sp>
      <p:sp>
        <p:nvSpPr>
          <p:cNvPr id="7" name="Rectangle 6">
            <a:extLst>
              <a:ext uri="{FF2B5EF4-FFF2-40B4-BE49-F238E27FC236}">
                <a16:creationId xmlns:a16="http://schemas.microsoft.com/office/drawing/2014/main" id="{E3193DC6-A9E3-4460-801E-59AA0E2FC7DC}"/>
              </a:ext>
            </a:extLst>
          </p:cNvPr>
          <p:cNvSpPr/>
          <p:nvPr/>
        </p:nvSpPr>
        <p:spPr>
          <a:xfrm>
            <a:off x="6096000" y="2509162"/>
            <a:ext cx="6096000" cy="2492990"/>
          </a:xfrm>
          <a:prstGeom prst="rect">
            <a:avLst/>
          </a:prstGeom>
        </p:spPr>
        <p:txBody>
          <a:bodyPr>
            <a:spAutoFit/>
          </a:bodyPr>
          <a:lstStyle/>
          <a:p>
            <a:r>
              <a:rPr lang="en-US" sz="1200" dirty="0"/>
              <a:t>void loop() {</a:t>
            </a:r>
          </a:p>
          <a:p>
            <a:r>
              <a:rPr lang="en-US" sz="1200" dirty="0"/>
              <a:t>  delay(50);</a:t>
            </a:r>
          </a:p>
          <a:p>
            <a:r>
              <a:rPr lang="en-US" sz="1200" dirty="0"/>
              <a:t>  </a:t>
            </a:r>
          </a:p>
          <a:p>
            <a:r>
              <a:rPr lang="en-US" sz="1200" dirty="0"/>
              <a:t>  // Read pot value </a:t>
            </a:r>
          </a:p>
          <a:p>
            <a:r>
              <a:rPr lang="en-US" sz="1200" dirty="0"/>
              <a:t>  // Map to range of 1-255 for flash rate</a:t>
            </a:r>
          </a:p>
          <a:p>
            <a:r>
              <a:rPr lang="en-US" sz="1200" dirty="0"/>
              <a:t>    </a:t>
            </a:r>
            <a:r>
              <a:rPr lang="en-US" sz="1200" dirty="0" err="1"/>
              <a:t>val</a:t>
            </a:r>
            <a:r>
              <a:rPr lang="en-US" sz="1200" dirty="0"/>
              <a:t> = map(</a:t>
            </a:r>
            <a:r>
              <a:rPr lang="en-US" sz="1200" dirty="0" err="1"/>
              <a:t>analogRead</a:t>
            </a:r>
            <a:r>
              <a:rPr lang="en-US" sz="1200" dirty="0"/>
              <a:t>(</a:t>
            </a:r>
            <a:r>
              <a:rPr lang="en-US" sz="1200" dirty="0" err="1"/>
              <a:t>analogPin</a:t>
            </a:r>
            <a:r>
              <a:rPr lang="en-US" sz="1200" dirty="0"/>
              <a:t>), 0, 1023, 255, 1);</a:t>
            </a:r>
          </a:p>
          <a:p>
            <a:r>
              <a:rPr lang="en-US" sz="1200" dirty="0"/>
              <a:t>    </a:t>
            </a:r>
          </a:p>
          <a:p>
            <a:r>
              <a:rPr lang="en-US" sz="1200" dirty="0"/>
              <a:t>  // Write a </a:t>
            </a:r>
            <a:r>
              <a:rPr lang="en-US" sz="1200" dirty="0" err="1"/>
              <a:t>charatre</a:t>
            </a:r>
            <a:r>
              <a:rPr lang="en-US" sz="1200" dirty="0"/>
              <a:t> to the Slave</a:t>
            </a:r>
          </a:p>
          <a:p>
            <a:r>
              <a:rPr lang="en-US" sz="1200" dirty="0"/>
              <a:t>  </a:t>
            </a:r>
            <a:r>
              <a:rPr lang="en-US" sz="1200" dirty="0" err="1"/>
              <a:t>Wire.beginTransmission</a:t>
            </a:r>
            <a:r>
              <a:rPr lang="en-US" sz="1200" dirty="0"/>
              <a:t>(SLAVE_ADDR);</a:t>
            </a:r>
          </a:p>
          <a:p>
            <a:r>
              <a:rPr lang="en-US" sz="1200" dirty="0"/>
              <a:t>  </a:t>
            </a:r>
            <a:r>
              <a:rPr lang="en-US" sz="1200" dirty="0" err="1"/>
              <a:t>Wire.write</a:t>
            </a:r>
            <a:r>
              <a:rPr lang="en-US" sz="1200" dirty="0"/>
              <a:t>(</a:t>
            </a:r>
            <a:r>
              <a:rPr lang="en-US" sz="1200" dirty="0" err="1"/>
              <a:t>val</a:t>
            </a:r>
            <a:r>
              <a:rPr lang="en-US" sz="1200" dirty="0"/>
              <a:t>);</a:t>
            </a:r>
          </a:p>
          <a:p>
            <a:r>
              <a:rPr lang="en-US" sz="1200" dirty="0"/>
              <a:t>  </a:t>
            </a:r>
            <a:r>
              <a:rPr lang="en-US" sz="1200" dirty="0" err="1"/>
              <a:t>Wire.endTransmission</a:t>
            </a:r>
            <a:r>
              <a:rPr lang="en-US" sz="1200" dirty="0"/>
              <a:t>();</a:t>
            </a:r>
          </a:p>
          <a:p>
            <a:endParaRPr lang="en-US" sz="1200" dirty="0"/>
          </a:p>
          <a:p>
            <a:r>
              <a:rPr lang="en-US" sz="1200" dirty="0"/>
              <a:t>}</a:t>
            </a:r>
          </a:p>
        </p:txBody>
      </p:sp>
    </p:spTree>
    <p:extLst>
      <p:ext uri="{BB962C8B-B14F-4D97-AF65-F5344CB8AC3E}">
        <p14:creationId xmlns:p14="http://schemas.microsoft.com/office/powerpoint/2010/main" val="3884077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02BF4-8C6F-45DD-B273-ED932384FC6D}"/>
              </a:ext>
            </a:extLst>
          </p:cNvPr>
          <p:cNvSpPr>
            <a:spLocks noGrp="1"/>
          </p:cNvSpPr>
          <p:nvPr>
            <p:ph type="title"/>
          </p:nvPr>
        </p:nvSpPr>
        <p:spPr/>
        <p:txBody>
          <a:bodyPr/>
          <a:lstStyle/>
          <a:p>
            <a:r>
              <a:rPr lang="en-US" dirty="0"/>
              <a:t>Using SD Cards To Record Servo Motor Movements</a:t>
            </a:r>
          </a:p>
        </p:txBody>
      </p:sp>
    </p:spTree>
    <p:extLst>
      <p:ext uri="{BB962C8B-B14F-4D97-AF65-F5344CB8AC3E}">
        <p14:creationId xmlns:p14="http://schemas.microsoft.com/office/powerpoint/2010/main" val="497129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Example2</a:t>
            </a:r>
          </a:p>
        </p:txBody>
      </p:sp>
      <p:sp>
        <p:nvSpPr>
          <p:cNvPr id="4" name="Rectangle: Rounded Corners 3">
            <a:extLst>
              <a:ext uri="{FF2B5EF4-FFF2-40B4-BE49-F238E27FC236}">
                <a16:creationId xmlns:a16="http://schemas.microsoft.com/office/drawing/2014/main" id="{C4AB8B33-9F1A-4B2D-B9D0-8F5D7172A323}"/>
              </a:ext>
            </a:extLst>
          </p:cNvPr>
          <p:cNvSpPr/>
          <p:nvPr/>
        </p:nvSpPr>
        <p:spPr>
          <a:xfrm>
            <a:off x="350299" y="1400454"/>
            <a:ext cx="2334827" cy="65694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Arduino_Slave</a:t>
            </a:r>
            <a:endParaRPr lang="en-US" dirty="0"/>
          </a:p>
        </p:txBody>
      </p:sp>
      <p:sp>
        <p:nvSpPr>
          <p:cNvPr id="3" name="Rectangle 2">
            <a:extLst>
              <a:ext uri="{FF2B5EF4-FFF2-40B4-BE49-F238E27FC236}">
                <a16:creationId xmlns:a16="http://schemas.microsoft.com/office/drawing/2014/main" id="{747701BE-3337-43F4-B737-141D167CF77A}"/>
              </a:ext>
            </a:extLst>
          </p:cNvPr>
          <p:cNvSpPr/>
          <p:nvPr/>
        </p:nvSpPr>
        <p:spPr>
          <a:xfrm>
            <a:off x="350299" y="2183881"/>
            <a:ext cx="3413833" cy="2677656"/>
          </a:xfrm>
          <a:prstGeom prst="rect">
            <a:avLst/>
          </a:prstGeom>
        </p:spPr>
        <p:txBody>
          <a:bodyPr wrap="square">
            <a:spAutoFit/>
          </a:bodyPr>
          <a:lstStyle/>
          <a:p>
            <a:r>
              <a:rPr lang="en-US" sz="1200" dirty="0"/>
              <a:t>// Include Arduino Wire library for I2C</a:t>
            </a:r>
          </a:p>
          <a:p>
            <a:r>
              <a:rPr lang="en-US" sz="1200" dirty="0"/>
              <a:t>#include &lt;</a:t>
            </a:r>
            <a:r>
              <a:rPr lang="en-US" sz="1200" dirty="0" err="1"/>
              <a:t>Wire.h</a:t>
            </a:r>
            <a:r>
              <a:rPr lang="en-US" sz="1200" dirty="0"/>
              <a:t>&gt;</a:t>
            </a:r>
          </a:p>
          <a:p>
            <a:endParaRPr lang="en-US" sz="1200" dirty="0"/>
          </a:p>
          <a:p>
            <a:r>
              <a:rPr lang="en-US" sz="1200" dirty="0"/>
              <a:t>// Define Slave I2C Address</a:t>
            </a:r>
          </a:p>
          <a:p>
            <a:r>
              <a:rPr lang="en-US" sz="1200" dirty="0"/>
              <a:t>#define SLAVE_ADDR 9</a:t>
            </a:r>
          </a:p>
          <a:p>
            <a:endParaRPr lang="en-US" sz="1200" dirty="0"/>
          </a:p>
          <a:p>
            <a:r>
              <a:rPr lang="en-US" sz="1200" dirty="0"/>
              <a:t>// Define LED Pin</a:t>
            </a:r>
          </a:p>
          <a:p>
            <a:r>
              <a:rPr lang="en-US" sz="1200" dirty="0"/>
              <a:t>int LED = 13;</a:t>
            </a:r>
          </a:p>
          <a:p>
            <a:endParaRPr lang="en-US" sz="1200" dirty="0"/>
          </a:p>
          <a:p>
            <a:r>
              <a:rPr lang="en-US" sz="1200" dirty="0"/>
              <a:t>// Variable for received data</a:t>
            </a:r>
          </a:p>
          <a:p>
            <a:r>
              <a:rPr lang="en-US" sz="1200" dirty="0"/>
              <a:t>int </a:t>
            </a:r>
            <a:r>
              <a:rPr lang="en-US" sz="1200" dirty="0" err="1"/>
              <a:t>rd</a:t>
            </a:r>
            <a:r>
              <a:rPr lang="en-US" sz="1200" dirty="0"/>
              <a:t>;</a:t>
            </a:r>
          </a:p>
          <a:p>
            <a:endParaRPr lang="en-US" sz="1200" dirty="0"/>
          </a:p>
          <a:p>
            <a:r>
              <a:rPr lang="en-US" sz="1200" dirty="0"/>
              <a:t>// Variable for blink rate</a:t>
            </a:r>
          </a:p>
          <a:p>
            <a:r>
              <a:rPr lang="en-US" sz="1200" dirty="0"/>
              <a:t>int </a:t>
            </a:r>
            <a:r>
              <a:rPr lang="en-US" sz="1200" dirty="0" err="1"/>
              <a:t>br</a:t>
            </a:r>
            <a:r>
              <a:rPr lang="en-US" sz="1200" dirty="0"/>
              <a:t>;</a:t>
            </a:r>
          </a:p>
        </p:txBody>
      </p:sp>
      <p:sp>
        <p:nvSpPr>
          <p:cNvPr id="8" name="Rectangle 7">
            <a:extLst>
              <a:ext uri="{FF2B5EF4-FFF2-40B4-BE49-F238E27FC236}">
                <a16:creationId xmlns:a16="http://schemas.microsoft.com/office/drawing/2014/main" id="{8ED6FC95-A730-4943-B375-52B43487130C}"/>
              </a:ext>
            </a:extLst>
          </p:cNvPr>
          <p:cNvSpPr/>
          <p:nvPr/>
        </p:nvSpPr>
        <p:spPr>
          <a:xfrm>
            <a:off x="8728598" y="2107422"/>
            <a:ext cx="3113103" cy="3600986"/>
          </a:xfrm>
          <a:prstGeom prst="rect">
            <a:avLst/>
          </a:prstGeom>
        </p:spPr>
        <p:txBody>
          <a:bodyPr wrap="square">
            <a:spAutoFit/>
          </a:bodyPr>
          <a:lstStyle/>
          <a:p>
            <a:r>
              <a:rPr lang="en-US" sz="1200" dirty="0"/>
              <a:t>void </a:t>
            </a:r>
            <a:r>
              <a:rPr lang="en-US" sz="1200" dirty="0" err="1"/>
              <a:t>receiveEvent</a:t>
            </a:r>
            <a:r>
              <a:rPr lang="en-US" sz="1200" dirty="0"/>
              <a:t>() {</a:t>
            </a:r>
          </a:p>
          <a:p>
            <a:r>
              <a:rPr lang="en-US" sz="1200" dirty="0"/>
              <a:t>  // read one character from the I2C</a:t>
            </a:r>
          </a:p>
          <a:p>
            <a:r>
              <a:rPr lang="en-US" sz="1200" dirty="0"/>
              <a:t>  </a:t>
            </a:r>
            <a:r>
              <a:rPr lang="en-US" sz="1200" dirty="0" err="1"/>
              <a:t>rd</a:t>
            </a:r>
            <a:r>
              <a:rPr lang="en-US" sz="1200" dirty="0"/>
              <a:t> = </a:t>
            </a:r>
            <a:r>
              <a:rPr lang="en-US" sz="1200" dirty="0" err="1"/>
              <a:t>Wire.read</a:t>
            </a:r>
            <a:r>
              <a:rPr lang="en-US" sz="1200" dirty="0"/>
              <a:t>();</a:t>
            </a:r>
          </a:p>
          <a:p>
            <a:r>
              <a:rPr lang="en-US" sz="1200" dirty="0"/>
              <a:t>  // Print value of incoming data</a:t>
            </a:r>
          </a:p>
          <a:p>
            <a:r>
              <a:rPr lang="en-US" sz="1200" dirty="0"/>
              <a:t>  Serial.println(</a:t>
            </a:r>
            <a:r>
              <a:rPr lang="en-US" sz="1200" dirty="0" err="1"/>
              <a:t>rd</a:t>
            </a:r>
            <a:r>
              <a:rPr lang="en-US" sz="1200" dirty="0"/>
              <a:t>);</a:t>
            </a:r>
          </a:p>
          <a:p>
            <a:r>
              <a:rPr lang="en-US" sz="1200" dirty="0"/>
              <a:t>    </a:t>
            </a:r>
          </a:p>
          <a:p>
            <a:r>
              <a:rPr lang="en-US" sz="1200" dirty="0"/>
              <a:t>}</a:t>
            </a:r>
          </a:p>
          <a:p>
            <a:r>
              <a:rPr lang="en-US" sz="1200" dirty="0"/>
              <a:t>void loop() {</a:t>
            </a:r>
          </a:p>
          <a:p>
            <a:r>
              <a:rPr lang="en-US" sz="1200" dirty="0"/>
              <a:t>   delay(50);</a:t>
            </a:r>
          </a:p>
          <a:p>
            <a:r>
              <a:rPr lang="en-US" sz="1200" dirty="0"/>
              <a:t> </a:t>
            </a:r>
          </a:p>
          <a:p>
            <a:r>
              <a:rPr lang="en-US" sz="1200" dirty="0"/>
              <a:t>  // Calculate blink value</a:t>
            </a:r>
          </a:p>
          <a:p>
            <a:r>
              <a:rPr lang="en-US" sz="1200" dirty="0"/>
              <a:t>  </a:t>
            </a:r>
            <a:r>
              <a:rPr lang="en-US" sz="1200" dirty="0" err="1"/>
              <a:t>br</a:t>
            </a:r>
            <a:r>
              <a:rPr lang="en-US" sz="1200" dirty="0"/>
              <a:t> = map(</a:t>
            </a:r>
            <a:r>
              <a:rPr lang="en-US" sz="1200" dirty="0" err="1"/>
              <a:t>rd</a:t>
            </a:r>
            <a:r>
              <a:rPr lang="en-US" sz="1200" dirty="0"/>
              <a:t>, 1, 255, 100, 2000);</a:t>
            </a:r>
          </a:p>
          <a:p>
            <a:r>
              <a:rPr lang="en-US" sz="1200" dirty="0"/>
              <a:t> </a:t>
            </a:r>
          </a:p>
          <a:p>
            <a:r>
              <a:rPr lang="en-US" sz="1200" dirty="0"/>
              <a:t>  </a:t>
            </a:r>
            <a:r>
              <a:rPr lang="en-US" sz="1200" dirty="0" err="1"/>
              <a:t>digitalWrite</a:t>
            </a:r>
            <a:r>
              <a:rPr lang="en-US" sz="1200" dirty="0"/>
              <a:t>(LED, HIGH);</a:t>
            </a:r>
          </a:p>
          <a:p>
            <a:r>
              <a:rPr lang="en-US" sz="1200" dirty="0"/>
              <a:t>  delay(</a:t>
            </a:r>
            <a:r>
              <a:rPr lang="en-US" sz="1200" dirty="0" err="1"/>
              <a:t>br</a:t>
            </a:r>
            <a:r>
              <a:rPr lang="en-US" sz="1200" dirty="0"/>
              <a:t>);</a:t>
            </a:r>
          </a:p>
          <a:p>
            <a:r>
              <a:rPr lang="en-US" sz="1200" dirty="0"/>
              <a:t>  </a:t>
            </a:r>
            <a:r>
              <a:rPr lang="en-US" sz="1200" dirty="0" err="1"/>
              <a:t>digitalWrite</a:t>
            </a:r>
            <a:r>
              <a:rPr lang="en-US" sz="1200" dirty="0"/>
              <a:t>(LED, LOW);</a:t>
            </a:r>
          </a:p>
          <a:p>
            <a:r>
              <a:rPr lang="en-US" sz="1200" dirty="0"/>
              <a:t>  delay(</a:t>
            </a:r>
            <a:r>
              <a:rPr lang="en-US" sz="1200" dirty="0" err="1"/>
              <a:t>br</a:t>
            </a:r>
            <a:r>
              <a:rPr lang="en-US" sz="1200" dirty="0"/>
              <a:t>);</a:t>
            </a:r>
          </a:p>
          <a:p>
            <a:endParaRPr lang="en-US" sz="1200" dirty="0"/>
          </a:p>
          <a:p>
            <a:r>
              <a:rPr lang="en-US" sz="1200" dirty="0"/>
              <a:t>}</a:t>
            </a:r>
          </a:p>
        </p:txBody>
      </p:sp>
      <p:sp>
        <p:nvSpPr>
          <p:cNvPr id="9" name="Rectangle 8">
            <a:extLst>
              <a:ext uri="{FF2B5EF4-FFF2-40B4-BE49-F238E27FC236}">
                <a16:creationId xmlns:a16="http://schemas.microsoft.com/office/drawing/2014/main" id="{1C8FF031-5319-4125-A856-37CD103C7836}"/>
              </a:ext>
            </a:extLst>
          </p:cNvPr>
          <p:cNvSpPr/>
          <p:nvPr/>
        </p:nvSpPr>
        <p:spPr>
          <a:xfrm>
            <a:off x="4032681" y="2171784"/>
            <a:ext cx="4126637" cy="2677656"/>
          </a:xfrm>
          <a:prstGeom prst="rect">
            <a:avLst/>
          </a:prstGeom>
        </p:spPr>
        <p:txBody>
          <a:bodyPr wrap="square">
            <a:spAutoFit/>
          </a:bodyPr>
          <a:lstStyle/>
          <a:p>
            <a:r>
              <a:rPr lang="en-US" sz="1200" dirty="0"/>
              <a:t>void setup() {</a:t>
            </a:r>
          </a:p>
          <a:p>
            <a:endParaRPr lang="en-US" sz="1200" dirty="0"/>
          </a:p>
          <a:p>
            <a:r>
              <a:rPr lang="en-US" sz="1200" dirty="0"/>
              <a:t>  </a:t>
            </a:r>
            <a:r>
              <a:rPr lang="en-US" sz="1200" dirty="0" err="1"/>
              <a:t>pinMode</a:t>
            </a:r>
            <a:r>
              <a:rPr lang="en-US" sz="1200" dirty="0"/>
              <a:t>(LED, OUTPUT);</a:t>
            </a:r>
          </a:p>
          <a:p>
            <a:r>
              <a:rPr lang="en-US" sz="1200" dirty="0"/>
              <a:t>  </a:t>
            </a:r>
          </a:p>
          <a:p>
            <a:r>
              <a:rPr lang="en-US" sz="1200" dirty="0"/>
              <a:t>  // Initialize I2C communications as Slave</a:t>
            </a:r>
          </a:p>
          <a:p>
            <a:r>
              <a:rPr lang="en-US" sz="1200" dirty="0"/>
              <a:t>  </a:t>
            </a:r>
            <a:r>
              <a:rPr lang="en-US" sz="1200" dirty="0" err="1"/>
              <a:t>Wire.begin</a:t>
            </a:r>
            <a:r>
              <a:rPr lang="en-US" sz="1200" dirty="0"/>
              <a:t>(SLAVE_ADDR);</a:t>
            </a:r>
          </a:p>
          <a:p>
            <a:r>
              <a:rPr lang="en-US" sz="1200" dirty="0"/>
              <a:t>   </a:t>
            </a:r>
          </a:p>
          <a:p>
            <a:r>
              <a:rPr lang="en-US" sz="1200" dirty="0"/>
              <a:t>  // Function to run when data received from master</a:t>
            </a:r>
          </a:p>
          <a:p>
            <a:r>
              <a:rPr lang="en-US" sz="1200" dirty="0"/>
              <a:t>  </a:t>
            </a:r>
            <a:r>
              <a:rPr lang="en-US" sz="1200" dirty="0" err="1"/>
              <a:t>Wire.onReceive</a:t>
            </a:r>
            <a:r>
              <a:rPr lang="en-US" sz="1200" dirty="0"/>
              <a:t>(</a:t>
            </a:r>
            <a:r>
              <a:rPr lang="en-US" sz="1200" dirty="0" err="1"/>
              <a:t>receiveEvent</a:t>
            </a:r>
            <a:r>
              <a:rPr lang="en-US" sz="1200" dirty="0"/>
              <a:t>);</a:t>
            </a:r>
          </a:p>
          <a:p>
            <a:r>
              <a:rPr lang="en-US" sz="1200" dirty="0"/>
              <a:t>  </a:t>
            </a:r>
          </a:p>
          <a:p>
            <a:r>
              <a:rPr lang="en-US" sz="1200" dirty="0"/>
              <a:t>  // Setup Serial Monitor </a:t>
            </a:r>
          </a:p>
          <a:p>
            <a:r>
              <a:rPr lang="en-US" sz="1200" dirty="0"/>
              <a:t>  Serial.begin(9600);</a:t>
            </a:r>
          </a:p>
          <a:p>
            <a:r>
              <a:rPr lang="en-US" sz="1200" dirty="0"/>
              <a:t>  Serial.println("I2C Slave Demonstration");</a:t>
            </a:r>
          </a:p>
          <a:p>
            <a:r>
              <a:rPr lang="en-US" sz="1200" dirty="0"/>
              <a:t>}</a:t>
            </a:r>
          </a:p>
        </p:txBody>
      </p:sp>
    </p:spTree>
    <p:extLst>
      <p:ext uri="{BB962C8B-B14F-4D97-AF65-F5344CB8AC3E}">
        <p14:creationId xmlns:p14="http://schemas.microsoft.com/office/powerpoint/2010/main" val="4183153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5CC8773-0E3F-4D1C-A409-0353003E65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24" name="Picture 23">
            <a:extLst>
              <a:ext uri="{FF2B5EF4-FFF2-40B4-BE49-F238E27FC236}">
                <a16:creationId xmlns:a16="http://schemas.microsoft.com/office/drawing/2014/main" id="{29160FC1-6959-4BB1-8E7A-0CA07E8BAA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6" name="Rectangle 25">
            <a:extLst>
              <a:ext uri="{FF2B5EF4-FFF2-40B4-BE49-F238E27FC236}">
                <a16:creationId xmlns:a16="http://schemas.microsoft.com/office/drawing/2014/main" id="{077D6507-8E8D-40E1-A7B9-63012EF94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255F7F6-86C1-497A-9EA3-0B5B1A9F1E87}"/>
              </a:ext>
            </a:extLst>
          </p:cNvPr>
          <p:cNvPicPr>
            <a:picLocks noChangeAspect="1"/>
          </p:cNvPicPr>
          <p:nvPr/>
        </p:nvPicPr>
        <p:blipFill rotWithShape="1">
          <a:blip r:embed="rId4">
            <a:alphaModFix amt="40000"/>
            <a:extLst/>
          </a:blip>
          <a:srcRect t="7779" b="7952"/>
          <a:stretch/>
        </p:blipFill>
        <p:spPr>
          <a:xfrm>
            <a:off x="20" y="10"/>
            <a:ext cx="12191980" cy="6857990"/>
          </a:xfrm>
          <a:prstGeom prst="rect">
            <a:avLst/>
          </a:prstGeom>
        </p:spPr>
      </p:pic>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1371600" y="3014139"/>
            <a:ext cx="9448800" cy="1825096"/>
          </a:xfrm>
        </p:spPr>
        <p:txBody>
          <a:bodyPr vert="horz" lIns="91440" tIns="45720" rIns="91440" bIns="45720" rtlCol="0" anchor="b">
            <a:normAutofit/>
          </a:bodyPr>
          <a:lstStyle/>
          <a:p>
            <a:pPr algn="l"/>
            <a:r>
              <a:rPr lang="en-US" sz="6000" kern="1200" cap="all" baseline="0">
                <a:solidFill>
                  <a:schemeClr val="tx1"/>
                </a:solidFill>
                <a:latin typeface="+mj-lt"/>
                <a:ea typeface="+mj-ea"/>
                <a:cs typeface="+mj-cs"/>
              </a:rPr>
              <a:t>Code – Explaination</a:t>
            </a:r>
          </a:p>
        </p:txBody>
      </p:sp>
    </p:spTree>
    <p:extLst>
      <p:ext uri="{BB962C8B-B14F-4D97-AF65-F5344CB8AC3E}">
        <p14:creationId xmlns:p14="http://schemas.microsoft.com/office/powerpoint/2010/main" val="3927896145"/>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Explanation</a:t>
            </a:r>
          </a:p>
        </p:txBody>
      </p:sp>
      <p:sp>
        <p:nvSpPr>
          <p:cNvPr id="3" name="Rectangle 2">
            <a:extLst>
              <a:ext uri="{FF2B5EF4-FFF2-40B4-BE49-F238E27FC236}">
                <a16:creationId xmlns:a16="http://schemas.microsoft.com/office/drawing/2014/main" id="{C5634CE1-A284-4CA2-AEEB-DC34CF8F2484}"/>
              </a:ext>
            </a:extLst>
          </p:cNvPr>
          <p:cNvSpPr/>
          <p:nvPr/>
        </p:nvSpPr>
        <p:spPr>
          <a:xfrm>
            <a:off x="251534" y="1965910"/>
            <a:ext cx="11591278" cy="4832092"/>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inherit"/>
              </a:rPr>
              <a:t>In the next demonstration we will hook a potentiometer to the master Arduino and an LED to the slave. We will use the potentiometer to control the blink rate of the LED.</a:t>
            </a:r>
          </a:p>
          <a:p>
            <a:pPr marL="285750" indent="-285750" fontAlgn="base">
              <a:buFont typeface="Arial" panose="020B0604020202020204" pitchFamily="34" charset="0"/>
              <a:buChar char="•"/>
            </a:pPr>
            <a:r>
              <a:rPr lang="en-US" sz="1400" dirty="0">
                <a:solidFill>
                  <a:srgbClr val="666666"/>
                </a:solidFill>
                <a:latin typeface="inherit"/>
              </a:rPr>
              <a:t>It is essentially the same hookup as the previous experiment, with the addition of the potentiometer on the master and the LED on the slave.</a:t>
            </a:r>
          </a:p>
          <a:p>
            <a:pPr marL="285750" indent="-285750" fontAlgn="base">
              <a:buFont typeface="Arial" panose="020B0604020202020204" pitchFamily="34" charset="0"/>
              <a:buChar char="•"/>
            </a:pPr>
            <a:r>
              <a:rPr lang="en-US" sz="1400" dirty="0">
                <a:solidFill>
                  <a:srgbClr val="666666"/>
                </a:solidFill>
                <a:latin typeface="inherit"/>
              </a:rPr>
              <a:t>Note that the LED on the slave has been attached to pin 13. As the Arduino Uno has a built-in LED on pin 13 you may eliminate the LED and its dropping resistor if you wish.</a:t>
            </a:r>
          </a:p>
          <a:p>
            <a:pPr marL="285750" indent="-285750" fontAlgn="base">
              <a:buFont typeface="Arial" panose="020B0604020202020204" pitchFamily="34" charset="0"/>
              <a:buChar char="•"/>
            </a:pPr>
            <a:r>
              <a:rPr lang="en-US" sz="1400" dirty="0">
                <a:solidFill>
                  <a:srgbClr val="666666"/>
                </a:solidFill>
                <a:latin typeface="inherit"/>
              </a:rPr>
              <a:t>The remarks about pull-up resistors also apply to this hookup.</a:t>
            </a:r>
          </a:p>
          <a:p>
            <a:pPr marL="285750" indent="-285750" fontAlgn="base">
              <a:buFont typeface="Arial" panose="020B0604020202020204" pitchFamily="34" charset="0"/>
              <a:buChar char="•"/>
            </a:pPr>
            <a:r>
              <a:rPr lang="en-US" sz="1400" dirty="0">
                <a:solidFill>
                  <a:srgbClr val="666666"/>
                </a:solidFill>
                <a:latin typeface="inherit"/>
              </a:rPr>
              <a:t>The sketch for the master side of this experiment is very simple, in some ways the I2C side is even simpler than the one used in the first demonstration. This is because we are just sending data to the slave and are not expecting to get any back.</a:t>
            </a:r>
          </a:p>
          <a:p>
            <a:pPr marL="285750" indent="-285750" algn="just" fontAlgn="base">
              <a:buFont typeface="Arial" panose="020B0604020202020204" pitchFamily="34" charset="0"/>
              <a:buChar char="•"/>
            </a:pPr>
            <a:endParaRPr lang="en-US" sz="1400" dirty="0">
              <a:solidFill>
                <a:srgbClr val="666666"/>
              </a:solidFill>
              <a:latin typeface="inherit"/>
            </a:endParaRPr>
          </a:p>
          <a:p>
            <a:pPr marL="285750" indent="-285750" algn="just" fontAlgn="base">
              <a:buFont typeface="Arial" panose="020B0604020202020204" pitchFamily="34" charset="0"/>
              <a:buChar char="•"/>
            </a:pPr>
            <a:r>
              <a:rPr lang="en-US" sz="1400" b="1" dirty="0">
                <a:solidFill>
                  <a:srgbClr val="666666"/>
                </a:solidFill>
                <a:latin typeface="inherit"/>
              </a:rPr>
              <a:t>Master Arduino Code : </a:t>
            </a:r>
          </a:p>
          <a:p>
            <a:pPr marL="742950" lvl="1" indent="-285750" algn="just" fontAlgn="base">
              <a:buFont typeface="Arial" panose="020B0604020202020204" pitchFamily="34" charset="0"/>
              <a:buChar char="•"/>
            </a:pPr>
            <a:r>
              <a:rPr lang="en-US" sz="1400" dirty="0">
                <a:solidFill>
                  <a:srgbClr val="666666"/>
                </a:solidFill>
                <a:latin typeface="inherit"/>
              </a:rPr>
              <a:t>As with all I2C sketches, we start by including the Wire library.</a:t>
            </a:r>
          </a:p>
          <a:p>
            <a:pPr marL="742950" lvl="1" indent="-285750" algn="just" fontAlgn="base">
              <a:buFont typeface="Arial" panose="020B0604020202020204" pitchFamily="34" charset="0"/>
              <a:buChar char="•"/>
            </a:pPr>
            <a:r>
              <a:rPr lang="en-US" sz="1400" dirty="0">
                <a:solidFill>
                  <a:srgbClr val="666666"/>
                </a:solidFill>
                <a:latin typeface="inherit"/>
              </a:rPr>
              <a:t>As always we need to include the Wire library at the beginning of the sketch.  We also will define a constant to hold the slave address.</a:t>
            </a:r>
          </a:p>
          <a:p>
            <a:pPr marL="742950" lvl="1" indent="-285750" algn="just" fontAlgn="base">
              <a:buFont typeface="Arial" panose="020B0604020202020204" pitchFamily="34" charset="0"/>
              <a:buChar char="•"/>
            </a:pPr>
            <a:r>
              <a:rPr lang="en-US" sz="1400" dirty="0">
                <a:solidFill>
                  <a:srgbClr val="666666"/>
                </a:solidFill>
                <a:latin typeface="inherit"/>
              </a:rPr>
              <a:t>Since we are using a potentiometer we will need to define both the pin it is connected to and a variable to hold its value.</a:t>
            </a:r>
          </a:p>
          <a:p>
            <a:pPr marL="742950" lvl="1" indent="-285750" algn="just" fontAlgn="base">
              <a:buFont typeface="Arial" panose="020B0604020202020204" pitchFamily="34" charset="0"/>
              <a:buChar char="•"/>
            </a:pPr>
            <a:r>
              <a:rPr lang="en-US" sz="1400" dirty="0">
                <a:solidFill>
                  <a:srgbClr val="666666"/>
                </a:solidFill>
                <a:latin typeface="inherit"/>
              </a:rPr>
              <a:t>All that we do in the Setup is to initialize the I2C connection as a master.</a:t>
            </a:r>
          </a:p>
          <a:p>
            <a:pPr marL="742950" lvl="1" indent="-285750" algn="just" fontAlgn="base">
              <a:buFont typeface="Arial" panose="020B0604020202020204" pitchFamily="34" charset="0"/>
              <a:buChar char="•"/>
            </a:pPr>
            <a:r>
              <a:rPr lang="en-US" sz="1400" dirty="0">
                <a:solidFill>
                  <a:srgbClr val="666666"/>
                </a:solidFill>
                <a:latin typeface="inherit"/>
              </a:rPr>
              <a:t>In the Loop we read the potentiometer value and map it to a range of 01-255. We need to do that as we are sending one byte of information and can only hold this many values in a single byte.</a:t>
            </a:r>
          </a:p>
          <a:p>
            <a:pPr marL="742950" lvl="1" indent="-285750" algn="just" fontAlgn="base">
              <a:buFont typeface="Arial" panose="020B0604020202020204" pitchFamily="34" charset="0"/>
              <a:buChar char="•"/>
            </a:pPr>
            <a:r>
              <a:rPr lang="en-US" sz="1400" dirty="0">
                <a:solidFill>
                  <a:srgbClr val="666666"/>
                </a:solidFill>
                <a:latin typeface="inherit"/>
              </a:rPr>
              <a:t>Note that we reverse the numbering sequence in the Arduino Map function, this is done so that the system behaves the way we expect it to – turning the potentiometer to the right increases the flash rate. As the “flash rate” is specified by a time delay a bigger number being sent will equate to a longer flash rate.</a:t>
            </a:r>
          </a:p>
          <a:p>
            <a:pPr marL="742950" lvl="1" indent="-285750" algn="just" fontAlgn="base">
              <a:buFont typeface="Arial" panose="020B0604020202020204" pitchFamily="34" charset="0"/>
              <a:buChar char="•"/>
            </a:pPr>
            <a:r>
              <a:rPr lang="en-US" sz="1400" dirty="0">
                <a:solidFill>
                  <a:srgbClr val="666666"/>
                </a:solidFill>
                <a:latin typeface="inherit"/>
              </a:rPr>
              <a:t>Also note that we don’t send the value 0, which would just hold the LED at one state. We set our range to end at 1 instead.</a:t>
            </a:r>
          </a:p>
          <a:p>
            <a:pPr marL="742950" lvl="1" indent="-285750" algn="just" fontAlgn="base">
              <a:buFont typeface="Arial" panose="020B0604020202020204" pitchFamily="34" charset="0"/>
              <a:buChar char="•"/>
            </a:pPr>
            <a:r>
              <a:rPr lang="en-US" sz="1400" dirty="0">
                <a:solidFill>
                  <a:srgbClr val="666666"/>
                </a:solidFill>
                <a:latin typeface="inherit"/>
              </a:rPr>
              <a:t>Now it’s just a matter of sending the byte to the slave and repeating the Loop again.</a:t>
            </a:r>
          </a:p>
          <a:p>
            <a:pPr marL="742950" lvl="1" indent="-285750" algn="just" fontAlgn="base">
              <a:buFont typeface="Arial" panose="020B0604020202020204" pitchFamily="34" charset="0"/>
              <a:buChar char="•"/>
            </a:pPr>
            <a:endParaRPr lang="en-US" sz="1400" dirty="0">
              <a:solidFill>
                <a:srgbClr val="666666"/>
              </a:solidFill>
              <a:latin typeface="inherit"/>
            </a:endParaRPr>
          </a:p>
        </p:txBody>
      </p:sp>
    </p:spTree>
    <p:extLst>
      <p:ext uri="{BB962C8B-B14F-4D97-AF65-F5344CB8AC3E}">
        <p14:creationId xmlns:p14="http://schemas.microsoft.com/office/powerpoint/2010/main" val="10905169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Code – Explanation</a:t>
            </a:r>
          </a:p>
        </p:txBody>
      </p:sp>
      <p:sp>
        <p:nvSpPr>
          <p:cNvPr id="3" name="Rectangle 2">
            <a:extLst>
              <a:ext uri="{FF2B5EF4-FFF2-40B4-BE49-F238E27FC236}">
                <a16:creationId xmlns:a16="http://schemas.microsoft.com/office/drawing/2014/main" id="{C5634CE1-A284-4CA2-AEEB-DC34CF8F2484}"/>
              </a:ext>
            </a:extLst>
          </p:cNvPr>
          <p:cNvSpPr/>
          <p:nvPr/>
        </p:nvSpPr>
        <p:spPr>
          <a:xfrm>
            <a:off x="251534" y="1965910"/>
            <a:ext cx="11591278" cy="3108543"/>
          </a:xfrm>
          <a:prstGeom prst="rect">
            <a:avLst/>
          </a:prstGeom>
        </p:spPr>
        <p:txBody>
          <a:bodyPr wrap="square">
            <a:spAutoFit/>
          </a:bodyPr>
          <a:lstStyle/>
          <a:p>
            <a:pPr marL="285750" indent="-285750" algn="just" fontAlgn="base">
              <a:buFont typeface="Arial" panose="020B0604020202020204" pitchFamily="34" charset="0"/>
              <a:buChar char="•"/>
            </a:pPr>
            <a:r>
              <a:rPr lang="en-US" sz="1400" dirty="0">
                <a:solidFill>
                  <a:srgbClr val="666666"/>
                </a:solidFill>
                <a:latin typeface="inherit"/>
              </a:rPr>
              <a:t>The slave side needs to receive data from the master and use it to flash the LED.</a:t>
            </a:r>
          </a:p>
          <a:p>
            <a:pPr marL="285750" indent="-285750" algn="just" fontAlgn="base">
              <a:buFont typeface="Arial" panose="020B0604020202020204" pitchFamily="34" charset="0"/>
              <a:buChar char="•"/>
            </a:pPr>
            <a:r>
              <a:rPr lang="en-US" sz="1400" b="1" dirty="0">
                <a:solidFill>
                  <a:srgbClr val="666666"/>
                </a:solidFill>
                <a:latin typeface="inherit"/>
              </a:rPr>
              <a:t>Slave Arduino Code : </a:t>
            </a:r>
          </a:p>
          <a:p>
            <a:pPr marL="742950" lvl="1" indent="-285750" algn="just" fontAlgn="base">
              <a:buFont typeface="Arial" panose="020B0604020202020204" pitchFamily="34" charset="0"/>
              <a:buChar char="•"/>
            </a:pPr>
            <a:r>
              <a:rPr lang="en-US" sz="1400" dirty="0">
                <a:solidFill>
                  <a:srgbClr val="666666"/>
                </a:solidFill>
                <a:latin typeface="inherit"/>
              </a:rPr>
              <a:t>We start with the usual inclusion of the Wire library, as well as defining the slave address. We also define a pin for the LED.</a:t>
            </a:r>
          </a:p>
          <a:p>
            <a:pPr marL="742950" lvl="1" indent="-285750" algn="just" fontAlgn="base">
              <a:buFont typeface="Arial" panose="020B0604020202020204" pitchFamily="34" charset="0"/>
              <a:buChar char="•"/>
            </a:pPr>
            <a:r>
              <a:rPr lang="en-US" sz="1400" dirty="0">
                <a:solidFill>
                  <a:srgbClr val="666666"/>
                </a:solidFill>
                <a:latin typeface="inherit"/>
              </a:rPr>
              <a:t>A couple of additional variables are defined, one holding the received data while the other carries the time delay value for the blink rate.</a:t>
            </a:r>
          </a:p>
          <a:p>
            <a:pPr marL="742950" lvl="1" indent="-285750" algn="just" fontAlgn="base">
              <a:buFont typeface="Arial" panose="020B0604020202020204" pitchFamily="34" charset="0"/>
              <a:buChar char="•"/>
            </a:pPr>
            <a:r>
              <a:rPr lang="en-US" sz="1400" dirty="0">
                <a:solidFill>
                  <a:srgbClr val="666666"/>
                </a:solidFill>
                <a:latin typeface="inherit"/>
              </a:rPr>
              <a:t>In the Setup we set the I/O pin for the LED as an output and initialize the I2C bus. As we use the slave address in the begin function the Wire library knows we are acting as a slave.</a:t>
            </a:r>
          </a:p>
          <a:p>
            <a:pPr marL="742950" lvl="1" indent="-285750" algn="just" fontAlgn="base">
              <a:buFont typeface="Arial" panose="020B0604020202020204" pitchFamily="34" charset="0"/>
              <a:buChar char="•"/>
            </a:pPr>
            <a:r>
              <a:rPr lang="en-US" sz="1400" dirty="0">
                <a:solidFill>
                  <a:srgbClr val="666666"/>
                </a:solidFill>
                <a:latin typeface="inherit"/>
              </a:rPr>
              <a:t>We only need to define an </a:t>
            </a:r>
            <a:r>
              <a:rPr lang="en-US" sz="1400" dirty="0" err="1">
                <a:solidFill>
                  <a:srgbClr val="666666"/>
                </a:solidFill>
                <a:latin typeface="inherit"/>
              </a:rPr>
              <a:t>onReceive</a:t>
            </a:r>
            <a:r>
              <a:rPr lang="en-US" sz="1400" dirty="0">
                <a:solidFill>
                  <a:srgbClr val="666666"/>
                </a:solidFill>
                <a:latin typeface="inherit"/>
              </a:rPr>
              <a:t> function, unlike the last demo we are not expecting any requests from the master.  We also set up and print to the Serial monitor, we will use the monitor to view the incoming data.</a:t>
            </a:r>
          </a:p>
          <a:p>
            <a:pPr marL="742950" lvl="1" indent="-285750" algn="just" fontAlgn="base">
              <a:buFont typeface="Arial" panose="020B0604020202020204" pitchFamily="34" charset="0"/>
              <a:buChar char="•"/>
            </a:pPr>
            <a:r>
              <a:rPr lang="en-US" sz="1400" dirty="0">
                <a:solidFill>
                  <a:srgbClr val="666666"/>
                </a:solidFill>
                <a:latin typeface="inherit"/>
              </a:rPr>
              <a:t>The </a:t>
            </a:r>
            <a:r>
              <a:rPr lang="en-US" sz="1400" dirty="0" err="1">
                <a:solidFill>
                  <a:srgbClr val="666666"/>
                </a:solidFill>
                <a:latin typeface="inherit"/>
              </a:rPr>
              <a:t>receiveEvent</a:t>
            </a:r>
            <a:r>
              <a:rPr lang="en-US" sz="1400" dirty="0">
                <a:solidFill>
                  <a:srgbClr val="666666"/>
                </a:solidFill>
                <a:latin typeface="inherit"/>
              </a:rPr>
              <a:t> function reads the incoming data and assigns it to the I variable. It also prints the value to the serial monitor.</a:t>
            </a:r>
          </a:p>
          <a:p>
            <a:pPr marL="742950" lvl="1" indent="-285750" algn="just" fontAlgn="base">
              <a:buFont typeface="Arial" panose="020B0604020202020204" pitchFamily="34" charset="0"/>
              <a:buChar char="•"/>
            </a:pPr>
            <a:r>
              <a:rPr lang="en-US" sz="1400" dirty="0">
                <a:solidFill>
                  <a:srgbClr val="666666"/>
                </a:solidFill>
                <a:latin typeface="inherit"/>
              </a:rPr>
              <a:t>Finally, in the Loop we use the incoming data to blink the LED. Once again we use the Map function to accomplish this, changing the incoming values of 1-255 to a wider range.  You can experiment with changing this range to make the LED blink faster or slower if you wish.</a:t>
            </a:r>
          </a:p>
          <a:p>
            <a:pPr marL="742950" lvl="1" indent="-285750" algn="just" fontAlgn="base">
              <a:buFont typeface="Arial" panose="020B0604020202020204" pitchFamily="34" charset="0"/>
              <a:buChar char="•"/>
            </a:pPr>
            <a:r>
              <a:rPr lang="en-US" sz="1400" dirty="0">
                <a:solidFill>
                  <a:srgbClr val="666666"/>
                </a:solidFill>
                <a:latin typeface="inherit"/>
              </a:rPr>
              <a:t>The last few statements are essentially the Arduino Blink sketch in disguise! We turn the LED on and off for a time period we determined in the last step.</a:t>
            </a:r>
          </a:p>
          <a:p>
            <a:pPr marL="742950" lvl="1" indent="-285750" algn="just" fontAlgn="base">
              <a:buFont typeface="Arial" panose="020B0604020202020204" pitchFamily="34" charset="0"/>
              <a:buChar char="•"/>
            </a:pPr>
            <a:r>
              <a:rPr lang="en-US" sz="1400" dirty="0">
                <a:solidFill>
                  <a:srgbClr val="666666"/>
                </a:solidFill>
                <a:latin typeface="inherit"/>
              </a:rPr>
              <a:t>And then we repeat the loop.</a:t>
            </a:r>
          </a:p>
        </p:txBody>
      </p:sp>
    </p:spTree>
    <p:extLst>
      <p:ext uri="{BB962C8B-B14F-4D97-AF65-F5344CB8AC3E}">
        <p14:creationId xmlns:p14="http://schemas.microsoft.com/office/powerpoint/2010/main" val="20383373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1" name="Picture 10">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3" name="Rectangle 12">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a:solidFill>
                  <a:schemeClr val="tx1"/>
                </a:solidFill>
                <a:latin typeface="+mj-lt"/>
                <a:ea typeface="+mj-ea"/>
                <a:cs typeface="+mj-cs"/>
              </a:rPr>
              <a:t>TROUBLESHOOT guide</a:t>
            </a:r>
          </a:p>
        </p:txBody>
      </p:sp>
      <p:cxnSp>
        <p:nvCxnSpPr>
          <p:cNvPr id="17" name="Straight Connector 16">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7498737"/>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9E8BF-0FF2-4C76-8952-3960E75A89F1}"/>
              </a:ext>
            </a:extLst>
          </p:cNvPr>
          <p:cNvSpPr>
            <a:spLocks noGrp="1"/>
          </p:cNvSpPr>
          <p:nvPr>
            <p:ph type="title"/>
          </p:nvPr>
        </p:nvSpPr>
        <p:spPr/>
        <p:txBody>
          <a:bodyPr/>
          <a:lstStyle/>
          <a:p>
            <a:r>
              <a:rPr lang="en-US" dirty="0"/>
              <a:t>TROUBLESHOOT guide</a:t>
            </a:r>
          </a:p>
        </p:txBody>
      </p:sp>
      <p:sp>
        <p:nvSpPr>
          <p:cNvPr id="3" name="TextBox 2">
            <a:extLst>
              <a:ext uri="{FF2B5EF4-FFF2-40B4-BE49-F238E27FC236}">
                <a16:creationId xmlns:a16="http://schemas.microsoft.com/office/drawing/2014/main" id="{B4B051FB-C496-4D22-A4DF-0CBF0A1DD238}"/>
              </a:ext>
            </a:extLst>
          </p:cNvPr>
          <p:cNvSpPr txBox="1"/>
          <p:nvPr/>
        </p:nvSpPr>
        <p:spPr>
          <a:xfrm>
            <a:off x="393577" y="2057401"/>
            <a:ext cx="12054903" cy="1754326"/>
          </a:xfrm>
          <a:prstGeom prst="rect">
            <a:avLst/>
          </a:prstGeom>
          <a:noFill/>
        </p:spPr>
        <p:txBody>
          <a:bodyPr wrap="none" rtlCol="0">
            <a:spAutoFit/>
          </a:bodyPr>
          <a:lstStyle/>
          <a:p>
            <a:r>
              <a:rPr lang="en-US" dirty="0"/>
              <a:t>1. Even after connecting I2C SDA and SCL lines on Arduino, the communication doesn’t seem to happen. </a:t>
            </a:r>
          </a:p>
          <a:p>
            <a:r>
              <a:rPr lang="en-US" dirty="0"/>
              <a:t>What can I do to improve this??</a:t>
            </a:r>
          </a:p>
          <a:p>
            <a:pPr marL="285750" indent="-285750">
              <a:buFont typeface="Wingdings" panose="05000000000000000000" pitchFamily="2" charset="2"/>
              <a:buChar char="à"/>
            </a:pPr>
            <a:r>
              <a:rPr lang="en-US" dirty="0">
                <a:sym typeface="Wingdings" panose="05000000000000000000" pitchFamily="2" charset="2"/>
              </a:rPr>
              <a:t>Try adding a Pull up resistor (External Pull up).</a:t>
            </a:r>
          </a:p>
          <a:p>
            <a:pPr marL="285750" indent="-285750">
              <a:buFont typeface="Wingdings" panose="05000000000000000000" pitchFamily="2" charset="2"/>
              <a:buChar char="à"/>
            </a:pPr>
            <a:r>
              <a:rPr lang="en-US" dirty="0">
                <a:sym typeface="Wingdings" panose="05000000000000000000" pitchFamily="2" charset="2"/>
              </a:rPr>
              <a:t>In case of Arduino Uno , we may need to add external pull up resistors on A4 &amp; A5 pins. </a:t>
            </a:r>
          </a:p>
          <a:p>
            <a:pPr marL="285750" indent="-285750">
              <a:buFont typeface="Wingdings" panose="05000000000000000000" pitchFamily="2" charset="2"/>
              <a:buChar char="à"/>
            </a:pPr>
            <a:r>
              <a:rPr lang="en-US" dirty="0">
                <a:sym typeface="Wingdings" panose="05000000000000000000" pitchFamily="2" charset="2"/>
              </a:rPr>
              <a:t>However, in case of Arduino Mega (pin 20 &amp; 21 have internal pull-up resistors already present.</a:t>
            </a:r>
          </a:p>
          <a:p>
            <a:pPr marL="285750" indent="-285750">
              <a:buFont typeface="Wingdings" panose="05000000000000000000" pitchFamily="2" charset="2"/>
              <a:buChar char="à"/>
            </a:pPr>
            <a:r>
              <a:rPr lang="en-US" dirty="0">
                <a:sym typeface="Wingdings" panose="05000000000000000000" pitchFamily="2" charset="2"/>
              </a:rPr>
              <a:t>Check if the Slave Address is properly calculated and passed.</a:t>
            </a:r>
            <a:endParaRPr lang="en-US" dirty="0"/>
          </a:p>
        </p:txBody>
      </p:sp>
    </p:spTree>
    <p:extLst>
      <p:ext uri="{BB962C8B-B14F-4D97-AF65-F5344CB8AC3E}">
        <p14:creationId xmlns:p14="http://schemas.microsoft.com/office/powerpoint/2010/main" val="9915396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42ADA-6770-402C-9F0B-A3C5159885CA}"/>
              </a:ext>
            </a:extLst>
          </p:cNvPr>
          <p:cNvSpPr>
            <a:spLocks noGrp="1"/>
          </p:cNvSpPr>
          <p:nvPr>
            <p:ph type="title"/>
          </p:nvPr>
        </p:nvSpPr>
        <p:spPr/>
        <p:txBody>
          <a:bodyPr/>
          <a:lstStyle/>
          <a:p>
            <a:r>
              <a:rPr lang="en-US" dirty="0"/>
              <a:t>Sketch file</a:t>
            </a:r>
          </a:p>
        </p:txBody>
      </p:sp>
      <p:sp>
        <p:nvSpPr>
          <p:cNvPr id="3" name="Rectangle: Rounded Corners 2">
            <a:extLst>
              <a:ext uri="{FF2B5EF4-FFF2-40B4-BE49-F238E27FC236}">
                <a16:creationId xmlns:a16="http://schemas.microsoft.com/office/drawing/2014/main" id="{348BCBFC-7B91-4883-9BD7-6AE72EC0D890}"/>
              </a:ext>
            </a:extLst>
          </p:cNvPr>
          <p:cNvSpPr/>
          <p:nvPr/>
        </p:nvSpPr>
        <p:spPr>
          <a:xfrm>
            <a:off x="818225" y="1865789"/>
            <a:ext cx="4154750" cy="42967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Example 1</a:t>
            </a:r>
          </a:p>
          <a:p>
            <a:pPr algn="ctr"/>
            <a:r>
              <a:rPr lang="en-US" dirty="0"/>
              <a:t>( Send / Receive Data over I2c )</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4" name="Rectangle: Rounded Corners 3">
            <a:extLst>
              <a:ext uri="{FF2B5EF4-FFF2-40B4-BE49-F238E27FC236}">
                <a16:creationId xmlns:a16="http://schemas.microsoft.com/office/drawing/2014/main" id="{580CD1A7-87DD-499D-9BB8-31336BB948B9}"/>
              </a:ext>
            </a:extLst>
          </p:cNvPr>
          <p:cNvSpPr/>
          <p:nvPr/>
        </p:nvSpPr>
        <p:spPr>
          <a:xfrm>
            <a:off x="7219025" y="1901300"/>
            <a:ext cx="4154750" cy="42967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r>
              <a:rPr lang="en-US" dirty="0"/>
              <a:t>Example 2</a:t>
            </a:r>
          </a:p>
          <a:p>
            <a:pPr algn="ctr"/>
            <a:r>
              <a:rPr lang="en-US" dirty="0"/>
              <a:t>( Control LED Blinking via Potentiometer  over I2C )</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graphicFrame>
        <p:nvGraphicFramePr>
          <p:cNvPr id="5" name="Object 4">
            <a:extLst>
              <a:ext uri="{FF2B5EF4-FFF2-40B4-BE49-F238E27FC236}">
                <a16:creationId xmlns:a16="http://schemas.microsoft.com/office/drawing/2014/main" id="{4F8B7F99-C6CA-4A77-AB8A-930F2AC09363}"/>
              </a:ext>
            </a:extLst>
          </p:cNvPr>
          <p:cNvGraphicFramePr>
            <a:graphicFrameLocks noChangeAspect="1"/>
          </p:cNvGraphicFramePr>
          <p:nvPr>
            <p:extLst>
              <p:ext uri="{D42A27DB-BD31-4B8C-83A1-F6EECF244321}">
                <p14:modId xmlns:p14="http://schemas.microsoft.com/office/powerpoint/2010/main" val="1315908165"/>
              </p:ext>
            </p:extLst>
          </p:nvPr>
        </p:nvGraphicFramePr>
        <p:xfrm>
          <a:off x="8345009" y="3194328"/>
          <a:ext cx="2194788" cy="929424"/>
        </p:xfrm>
        <a:graphic>
          <a:graphicData uri="http://schemas.openxmlformats.org/presentationml/2006/ole">
            <mc:AlternateContent xmlns:mc="http://schemas.openxmlformats.org/markup-compatibility/2006">
              <mc:Choice xmlns:v="urn:schemas-microsoft-com:vml" Requires="v">
                <p:oleObj spid="_x0000_s2074" name="Packager Shell Object" showAsIcon="1" r:id="rId3" imgW="932760" imgH="394560" progId="Package">
                  <p:embed/>
                </p:oleObj>
              </mc:Choice>
              <mc:Fallback>
                <p:oleObj name="Packager Shell Object" showAsIcon="1" r:id="rId3" imgW="932760" imgH="394560" progId="Package">
                  <p:embed/>
                  <p:pic>
                    <p:nvPicPr>
                      <p:cNvPr id="0" name=""/>
                      <p:cNvPicPr/>
                      <p:nvPr/>
                    </p:nvPicPr>
                    <p:blipFill>
                      <a:blip r:embed="rId4"/>
                      <a:stretch>
                        <a:fillRect/>
                      </a:stretch>
                    </p:blipFill>
                    <p:spPr>
                      <a:xfrm>
                        <a:off x="8345009" y="3194328"/>
                        <a:ext cx="2194788" cy="929424"/>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82DF3142-E70E-4F3A-90BF-4D2802C97B01}"/>
              </a:ext>
            </a:extLst>
          </p:cNvPr>
          <p:cNvGraphicFramePr>
            <a:graphicFrameLocks noChangeAspect="1"/>
          </p:cNvGraphicFramePr>
          <p:nvPr>
            <p:extLst>
              <p:ext uri="{D42A27DB-BD31-4B8C-83A1-F6EECF244321}">
                <p14:modId xmlns:p14="http://schemas.microsoft.com/office/powerpoint/2010/main" val="1665518000"/>
              </p:ext>
            </p:extLst>
          </p:nvPr>
        </p:nvGraphicFramePr>
        <p:xfrm>
          <a:off x="8345009" y="4496614"/>
          <a:ext cx="2256256" cy="1040386"/>
        </p:xfrm>
        <a:graphic>
          <a:graphicData uri="http://schemas.openxmlformats.org/presentationml/2006/ole">
            <mc:AlternateContent xmlns:mc="http://schemas.openxmlformats.org/markup-compatibility/2006">
              <mc:Choice xmlns:v="urn:schemas-microsoft-com:vml" Requires="v">
                <p:oleObj spid="_x0000_s2075" name="Packager Shell Object" showAsIcon="1" r:id="rId5" imgW="857520" imgH="394560" progId="Package">
                  <p:embed/>
                </p:oleObj>
              </mc:Choice>
              <mc:Fallback>
                <p:oleObj name="Packager Shell Object" showAsIcon="1" r:id="rId5" imgW="857520" imgH="394560" progId="Package">
                  <p:embed/>
                  <p:pic>
                    <p:nvPicPr>
                      <p:cNvPr id="0" name=""/>
                      <p:cNvPicPr/>
                      <p:nvPr/>
                    </p:nvPicPr>
                    <p:blipFill>
                      <a:blip r:embed="rId6"/>
                      <a:stretch>
                        <a:fillRect/>
                      </a:stretch>
                    </p:blipFill>
                    <p:spPr>
                      <a:xfrm>
                        <a:off x="8345009" y="4496614"/>
                        <a:ext cx="2256256" cy="1040386"/>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4370872D-22A6-4812-9F3F-A68C982C90A2}"/>
              </a:ext>
            </a:extLst>
          </p:cNvPr>
          <p:cNvGraphicFramePr>
            <a:graphicFrameLocks noChangeAspect="1"/>
          </p:cNvGraphicFramePr>
          <p:nvPr>
            <p:extLst>
              <p:ext uri="{D42A27DB-BD31-4B8C-83A1-F6EECF244321}">
                <p14:modId xmlns:p14="http://schemas.microsoft.com/office/powerpoint/2010/main" val="3628855766"/>
              </p:ext>
            </p:extLst>
          </p:nvPr>
        </p:nvGraphicFramePr>
        <p:xfrm>
          <a:off x="1652203" y="2989640"/>
          <a:ext cx="2075050" cy="878719"/>
        </p:xfrm>
        <a:graphic>
          <a:graphicData uri="http://schemas.openxmlformats.org/presentationml/2006/ole">
            <mc:AlternateContent xmlns:mc="http://schemas.openxmlformats.org/markup-compatibility/2006">
              <mc:Choice xmlns:v="urn:schemas-microsoft-com:vml" Requires="v">
                <p:oleObj spid="_x0000_s2076" name="Packager Shell Object" showAsIcon="1" r:id="rId7" imgW="932760" imgH="394560" progId="Package">
                  <p:embed/>
                </p:oleObj>
              </mc:Choice>
              <mc:Fallback>
                <p:oleObj name="Packager Shell Object" showAsIcon="1" r:id="rId7" imgW="932760" imgH="394560" progId="Package">
                  <p:embed/>
                  <p:pic>
                    <p:nvPicPr>
                      <p:cNvPr id="0" name=""/>
                      <p:cNvPicPr/>
                      <p:nvPr/>
                    </p:nvPicPr>
                    <p:blipFill>
                      <a:blip r:embed="rId8"/>
                      <a:stretch>
                        <a:fillRect/>
                      </a:stretch>
                    </p:blipFill>
                    <p:spPr>
                      <a:xfrm>
                        <a:off x="1652203" y="2989640"/>
                        <a:ext cx="2075050" cy="878719"/>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C1925D74-4727-438E-A67B-2E10F9B8171F}"/>
              </a:ext>
            </a:extLst>
          </p:cNvPr>
          <p:cNvGraphicFramePr>
            <a:graphicFrameLocks noChangeAspect="1"/>
          </p:cNvGraphicFramePr>
          <p:nvPr>
            <p:extLst>
              <p:ext uri="{D42A27DB-BD31-4B8C-83A1-F6EECF244321}">
                <p14:modId xmlns:p14="http://schemas.microsoft.com/office/powerpoint/2010/main" val="1295917970"/>
              </p:ext>
            </p:extLst>
          </p:nvPr>
        </p:nvGraphicFramePr>
        <p:xfrm>
          <a:off x="1749589" y="4254389"/>
          <a:ext cx="1905653" cy="878719"/>
        </p:xfrm>
        <a:graphic>
          <a:graphicData uri="http://schemas.openxmlformats.org/presentationml/2006/ole">
            <mc:AlternateContent xmlns:mc="http://schemas.openxmlformats.org/markup-compatibility/2006">
              <mc:Choice xmlns:v="urn:schemas-microsoft-com:vml" Requires="v">
                <p:oleObj spid="_x0000_s2077" name="Packager Shell Object" showAsIcon="1" r:id="rId9" imgW="857520" imgH="394560" progId="Package">
                  <p:embed/>
                </p:oleObj>
              </mc:Choice>
              <mc:Fallback>
                <p:oleObj name="Packager Shell Object" showAsIcon="1" r:id="rId9" imgW="857520" imgH="394560" progId="Package">
                  <p:embed/>
                  <p:pic>
                    <p:nvPicPr>
                      <p:cNvPr id="0" name=""/>
                      <p:cNvPicPr/>
                      <p:nvPr/>
                    </p:nvPicPr>
                    <p:blipFill>
                      <a:blip r:embed="rId10"/>
                      <a:stretch>
                        <a:fillRect/>
                      </a:stretch>
                    </p:blipFill>
                    <p:spPr>
                      <a:xfrm>
                        <a:off x="1749589" y="4254389"/>
                        <a:ext cx="1905653" cy="878719"/>
                      </a:xfrm>
                      <a:prstGeom prst="rect">
                        <a:avLst/>
                      </a:prstGeom>
                    </p:spPr>
                  </p:pic>
                </p:oleObj>
              </mc:Fallback>
            </mc:AlternateContent>
          </a:graphicData>
        </a:graphic>
      </p:graphicFrame>
    </p:spTree>
    <p:extLst>
      <p:ext uri="{BB962C8B-B14F-4D97-AF65-F5344CB8AC3E}">
        <p14:creationId xmlns:p14="http://schemas.microsoft.com/office/powerpoint/2010/main" val="2500575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1" name="Picture 10">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3" name="Rectangle 12">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1985981A-3E4B-4F76-BA8D-D85CE8E46FE1}"/>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a:solidFill>
                  <a:schemeClr val="tx1"/>
                </a:solidFill>
                <a:latin typeface="+mj-lt"/>
                <a:ea typeface="+mj-ea"/>
                <a:cs typeface="+mj-cs"/>
              </a:rPr>
              <a:t>HARDWARE &amp; SOFTWARE</a:t>
            </a:r>
            <a:br>
              <a:rPr lang="en-US" sz="5400" kern="1200" cap="all" baseline="0">
                <a:solidFill>
                  <a:schemeClr val="tx1"/>
                </a:solidFill>
                <a:latin typeface="+mj-lt"/>
                <a:ea typeface="+mj-ea"/>
                <a:cs typeface="+mj-cs"/>
              </a:rPr>
            </a:br>
            <a:r>
              <a:rPr lang="en-US" sz="5400" kern="1200" cap="all" baseline="0">
                <a:solidFill>
                  <a:schemeClr val="tx1"/>
                </a:solidFill>
                <a:latin typeface="+mj-lt"/>
                <a:ea typeface="+mj-ea"/>
                <a:cs typeface="+mj-cs"/>
              </a:rPr>
              <a:t>requirements</a:t>
            </a:r>
          </a:p>
        </p:txBody>
      </p:sp>
      <p:cxnSp>
        <p:nvCxnSpPr>
          <p:cNvPr id="17" name="Straight Connector 16">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024079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DC710-2107-49F9-9FF6-8CC8A9340DED}"/>
              </a:ext>
            </a:extLst>
          </p:cNvPr>
          <p:cNvSpPr>
            <a:spLocks noGrp="1"/>
          </p:cNvSpPr>
          <p:nvPr>
            <p:ph type="title"/>
          </p:nvPr>
        </p:nvSpPr>
        <p:spPr/>
        <p:txBody>
          <a:bodyPr/>
          <a:lstStyle/>
          <a:p>
            <a:r>
              <a:rPr lang="en-US" dirty="0"/>
              <a:t>Hardware Required</a:t>
            </a:r>
          </a:p>
        </p:txBody>
      </p:sp>
      <p:sp>
        <p:nvSpPr>
          <p:cNvPr id="3" name="Content Placeholder 2">
            <a:extLst>
              <a:ext uri="{FF2B5EF4-FFF2-40B4-BE49-F238E27FC236}">
                <a16:creationId xmlns:a16="http://schemas.microsoft.com/office/drawing/2014/main" id="{D6EC0A4F-48F7-47D5-866E-8CF69E244C29}"/>
              </a:ext>
            </a:extLst>
          </p:cNvPr>
          <p:cNvSpPr>
            <a:spLocks noGrp="1"/>
          </p:cNvSpPr>
          <p:nvPr>
            <p:ph idx="1"/>
          </p:nvPr>
        </p:nvSpPr>
        <p:spPr>
          <a:xfrm>
            <a:off x="685800" y="2194560"/>
            <a:ext cx="10820400" cy="2341929"/>
          </a:xfrm>
        </p:spPr>
        <p:txBody>
          <a:bodyPr>
            <a:normAutofit/>
          </a:bodyPr>
          <a:lstStyle/>
          <a:p>
            <a:r>
              <a:rPr lang="en-US" sz="1800" dirty="0"/>
              <a:t>Arduino (Uno / Mega) x 2 pcs</a:t>
            </a:r>
          </a:p>
          <a:p>
            <a:r>
              <a:rPr lang="en-US" sz="1800" dirty="0"/>
              <a:t>Hookup cables</a:t>
            </a:r>
          </a:p>
          <a:p>
            <a:r>
              <a:rPr lang="en-US" sz="1800" dirty="0" err="1"/>
              <a:t>Usb</a:t>
            </a:r>
            <a:r>
              <a:rPr lang="en-US" sz="1800" dirty="0"/>
              <a:t> cables x 2 for power and firmware download</a:t>
            </a:r>
          </a:p>
          <a:p>
            <a:r>
              <a:rPr lang="en-US" sz="1800" dirty="0"/>
              <a:t>LED x 1			(Example 2)</a:t>
            </a:r>
          </a:p>
          <a:p>
            <a:r>
              <a:rPr lang="en-US" sz="1800" dirty="0"/>
              <a:t>Potentiometer x 1		(Example 2)</a:t>
            </a:r>
          </a:p>
        </p:txBody>
      </p:sp>
      <p:sp>
        <p:nvSpPr>
          <p:cNvPr id="4" name="Title 1">
            <a:extLst>
              <a:ext uri="{FF2B5EF4-FFF2-40B4-BE49-F238E27FC236}">
                <a16:creationId xmlns:a16="http://schemas.microsoft.com/office/drawing/2014/main" id="{D4983DF4-AE85-4EF2-BBDB-DC7E1CF5E3AA}"/>
              </a:ext>
            </a:extLst>
          </p:cNvPr>
          <p:cNvSpPr txBox="1">
            <a:spLocks/>
          </p:cNvSpPr>
          <p:nvPr/>
        </p:nvSpPr>
        <p:spPr>
          <a:xfrm>
            <a:off x="2895600" y="4414575"/>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dirty="0"/>
              <a:t>SOFTWARE Required</a:t>
            </a:r>
          </a:p>
        </p:txBody>
      </p:sp>
      <p:sp>
        <p:nvSpPr>
          <p:cNvPr id="5" name="Content Placeholder 2">
            <a:extLst>
              <a:ext uri="{FF2B5EF4-FFF2-40B4-BE49-F238E27FC236}">
                <a16:creationId xmlns:a16="http://schemas.microsoft.com/office/drawing/2014/main" id="{11981EBF-D0E2-4B64-8575-D8811656469C}"/>
              </a:ext>
            </a:extLst>
          </p:cNvPr>
          <p:cNvSpPr txBox="1">
            <a:spLocks/>
          </p:cNvSpPr>
          <p:nvPr/>
        </p:nvSpPr>
        <p:spPr>
          <a:xfrm>
            <a:off x="685800" y="5320980"/>
            <a:ext cx="10820400" cy="9377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endParaRPr lang="en-US" sz="1900" dirty="0"/>
          </a:p>
        </p:txBody>
      </p:sp>
      <p:sp>
        <p:nvSpPr>
          <p:cNvPr id="6" name="Rectangle 5">
            <a:extLst>
              <a:ext uri="{FF2B5EF4-FFF2-40B4-BE49-F238E27FC236}">
                <a16:creationId xmlns:a16="http://schemas.microsoft.com/office/drawing/2014/main" id="{EBB5A89D-1953-42A7-8C7C-91032AAD144A}"/>
              </a:ext>
            </a:extLst>
          </p:cNvPr>
          <p:cNvSpPr/>
          <p:nvPr/>
        </p:nvSpPr>
        <p:spPr>
          <a:xfrm>
            <a:off x="617702" y="5522936"/>
            <a:ext cx="10820400" cy="369332"/>
          </a:xfrm>
          <a:prstGeom prst="rect">
            <a:avLst/>
          </a:prstGeom>
        </p:spPr>
        <p:txBody>
          <a:bodyPr wrap="square">
            <a:spAutoFit/>
          </a:bodyPr>
          <a:lstStyle/>
          <a:p>
            <a:pPr marL="285750" indent="-285750">
              <a:buFont typeface="Arial" panose="020B0604020202020204" pitchFamily="34" charset="0"/>
              <a:buChar char="•"/>
            </a:pPr>
            <a:r>
              <a:rPr lang="en-US" dirty="0"/>
              <a:t>Wire Library</a:t>
            </a:r>
          </a:p>
        </p:txBody>
      </p:sp>
    </p:spTree>
    <p:extLst>
      <p:ext uri="{BB962C8B-B14F-4D97-AF65-F5344CB8AC3E}">
        <p14:creationId xmlns:p14="http://schemas.microsoft.com/office/powerpoint/2010/main" val="2289463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9">
            <a:extLst>
              <a:ext uri="{FF2B5EF4-FFF2-40B4-BE49-F238E27FC236}">
                <a16:creationId xmlns:a16="http://schemas.microsoft.com/office/drawing/2014/main" id="{15CC8773-0E3F-4D1C-A409-0353003E65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7" name="Picture 11">
            <a:extLst>
              <a:ext uri="{FF2B5EF4-FFF2-40B4-BE49-F238E27FC236}">
                <a16:creationId xmlns:a16="http://schemas.microsoft.com/office/drawing/2014/main" id="{29160FC1-6959-4BB1-8E7A-0CA07E8BAA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18" name="Rectangle 13">
            <a:extLst>
              <a:ext uri="{FF2B5EF4-FFF2-40B4-BE49-F238E27FC236}">
                <a16:creationId xmlns:a16="http://schemas.microsoft.com/office/drawing/2014/main" id="{077D6507-8E8D-40E1-A7B9-63012EF94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5">
            <a:extLst>
              <a:ext uri="{FF2B5EF4-FFF2-40B4-BE49-F238E27FC236}">
                <a16:creationId xmlns:a16="http://schemas.microsoft.com/office/drawing/2014/main" id="{D5DFBEBD-36BE-4278-AB46-D003B1B14EA0}"/>
              </a:ext>
            </a:extLst>
          </p:cNvPr>
          <p:cNvPicPr>
            <a:picLocks noChangeAspect="1"/>
          </p:cNvPicPr>
          <p:nvPr/>
        </p:nvPicPr>
        <p:blipFill rotWithShape="1">
          <a:blip r:embed="rId4">
            <a:alphaModFix amt="40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C80E03B7-3869-4C6C-BE74-A8D362F670F2}"/>
              </a:ext>
            </a:extLst>
          </p:cNvPr>
          <p:cNvSpPr>
            <a:spLocks noGrp="1"/>
          </p:cNvSpPr>
          <p:nvPr>
            <p:ph type="title"/>
          </p:nvPr>
        </p:nvSpPr>
        <p:spPr>
          <a:xfrm>
            <a:off x="1371600" y="3014139"/>
            <a:ext cx="9448800" cy="1825096"/>
          </a:xfrm>
        </p:spPr>
        <p:txBody>
          <a:bodyPr vert="horz" lIns="91440" tIns="45720" rIns="91440" bIns="45720" rtlCol="0" anchor="b">
            <a:normAutofit/>
          </a:bodyPr>
          <a:lstStyle/>
          <a:p>
            <a:pPr algn="l"/>
            <a:r>
              <a:rPr lang="en-US" sz="6000" kern="1200" cap="all" baseline="0">
                <a:solidFill>
                  <a:schemeClr val="tx1"/>
                </a:solidFill>
                <a:latin typeface="+mj-lt"/>
                <a:ea typeface="+mj-ea"/>
                <a:cs typeface="+mj-cs"/>
              </a:rPr>
              <a:t>PINOUT</a:t>
            </a:r>
          </a:p>
        </p:txBody>
      </p:sp>
      <p:sp>
        <p:nvSpPr>
          <p:cNvPr id="4" name="Text Placeholder 3">
            <a:extLst>
              <a:ext uri="{FF2B5EF4-FFF2-40B4-BE49-F238E27FC236}">
                <a16:creationId xmlns:a16="http://schemas.microsoft.com/office/drawing/2014/main" id="{F354D1C5-5388-4F47-A9E7-D4B53CAA9660}"/>
              </a:ext>
            </a:extLst>
          </p:cNvPr>
          <p:cNvSpPr>
            <a:spLocks noGrp="1"/>
          </p:cNvSpPr>
          <p:nvPr>
            <p:ph type="body" idx="1"/>
          </p:nvPr>
        </p:nvSpPr>
        <p:spPr>
          <a:xfrm>
            <a:off x="1371600" y="4842935"/>
            <a:ext cx="9448800" cy="685800"/>
          </a:xfrm>
        </p:spPr>
        <p:txBody>
          <a:bodyPr vert="horz" lIns="91440" tIns="45720" rIns="91440" bIns="45720" rtlCol="0">
            <a:normAutofit/>
          </a:bodyPr>
          <a:lstStyle/>
          <a:p>
            <a:pPr algn="l"/>
            <a:endParaRPr lang="en-US" sz="2000" kern="1200">
              <a:solidFill>
                <a:schemeClr val="tx1"/>
              </a:solidFill>
              <a:latin typeface="+mn-lt"/>
              <a:ea typeface="+mn-ea"/>
              <a:cs typeface="+mn-cs"/>
            </a:endParaRPr>
          </a:p>
        </p:txBody>
      </p:sp>
    </p:spTree>
    <p:extLst>
      <p:ext uri="{BB962C8B-B14F-4D97-AF65-F5344CB8AC3E}">
        <p14:creationId xmlns:p14="http://schemas.microsoft.com/office/powerpoint/2010/main" val="356965525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E03B7-3869-4C6C-BE74-A8D362F670F2}"/>
              </a:ext>
            </a:extLst>
          </p:cNvPr>
          <p:cNvSpPr>
            <a:spLocks noGrp="1"/>
          </p:cNvSpPr>
          <p:nvPr>
            <p:ph type="title"/>
          </p:nvPr>
        </p:nvSpPr>
        <p:spPr/>
        <p:txBody>
          <a:bodyPr/>
          <a:lstStyle/>
          <a:p>
            <a:r>
              <a:rPr lang="en-US" dirty="0"/>
              <a:t>PINOUT</a:t>
            </a:r>
          </a:p>
        </p:txBody>
      </p:sp>
      <p:pic>
        <p:nvPicPr>
          <p:cNvPr id="4" name="Picture 3">
            <a:extLst>
              <a:ext uri="{FF2B5EF4-FFF2-40B4-BE49-F238E27FC236}">
                <a16:creationId xmlns:a16="http://schemas.microsoft.com/office/drawing/2014/main" id="{20EE4766-7DFD-47E6-B7E9-3363D87BCF9F}"/>
              </a:ext>
            </a:extLst>
          </p:cNvPr>
          <p:cNvPicPr>
            <a:picLocks noChangeAspect="1"/>
          </p:cNvPicPr>
          <p:nvPr/>
        </p:nvPicPr>
        <p:blipFill>
          <a:blip r:embed="rId2"/>
          <a:stretch>
            <a:fillRect/>
          </a:stretch>
        </p:blipFill>
        <p:spPr>
          <a:xfrm>
            <a:off x="685800" y="2057401"/>
            <a:ext cx="10495852" cy="4460131"/>
          </a:xfrm>
          <a:prstGeom prst="rect">
            <a:avLst/>
          </a:prstGeom>
        </p:spPr>
      </p:pic>
    </p:spTree>
    <p:extLst>
      <p:ext uri="{BB962C8B-B14F-4D97-AF65-F5344CB8AC3E}">
        <p14:creationId xmlns:p14="http://schemas.microsoft.com/office/powerpoint/2010/main" val="3203618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0" name="Picture 9">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2" name="Rectangle 11">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a:xfrm>
            <a:off x="4976028" y="965200"/>
            <a:ext cx="6170943" cy="4329641"/>
          </a:xfrm>
        </p:spPr>
        <p:txBody>
          <a:bodyPr vert="horz" lIns="91440" tIns="45720" rIns="91440" bIns="45720" rtlCol="0" anchor="ctr">
            <a:normAutofit/>
          </a:bodyPr>
          <a:lstStyle/>
          <a:p>
            <a:pPr algn="l"/>
            <a:r>
              <a:rPr lang="en-US" sz="5400" kern="1200" cap="all" baseline="0">
                <a:solidFill>
                  <a:schemeClr val="tx1"/>
                </a:solidFill>
                <a:latin typeface="+mj-lt"/>
                <a:ea typeface="+mj-ea"/>
                <a:cs typeface="+mj-cs"/>
              </a:rPr>
              <a:t>Hobby project(s)</a:t>
            </a:r>
          </a:p>
        </p:txBody>
      </p:sp>
      <p:cxnSp>
        <p:nvCxnSpPr>
          <p:cNvPr id="16" name="Straight Connector 15">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689521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76AEA-DA03-417F-8258-814B2F06E6BB}"/>
              </a:ext>
            </a:extLst>
          </p:cNvPr>
          <p:cNvSpPr>
            <a:spLocks noGrp="1"/>
          </p:cNvSpPr>
          <p:nvPr>
            <p:ph type="title"/>
          </p:nvPr>
        </p:nvSpPr>
        <p:spPr/>
        <p:txBody>
          <a:bodyPr/>
          <a:lstStyle/>
          <a:p>
            <a:r>
              <a:rPr lang="en-US" dirty="0"/>
              <a:t>Circuit - 1</a:t>
            </a:r>
          </a:p>
        </p:txBody>
      </p:sp>
      <p:pic>
        <p:nvPicPr>
          <p:cNvPr id="4" name="Picture 3">
            <a:extLst>
              <a:ext uri="{FF2B5EF4-FFF2-40B4-BE49-F238E27FC236}">
                <a16:creationId xmlns:a16="http://schemas.microsoft.com/office/drawing/2014/main" id="{8679F472-23ED-4803-9280-107729623AE7}"/>
              </a:ext>
            </a:extLst>
          </p:cNvPr>
          <p:cNvPicPr>
            <a:picLocks noChangeAspect="1"/>
          </p:cNvPicPr>
          <p:nvPr/>
        </p:nvPicPr>
        <p:blipFill>
          <a:blip r:embed="rId2"/>
          <a:stretch>
            <a:fillRect/>
          </a:stretch>
        </p:blipFill>
        <p:spPr>
          <a:xfrm>
            <a:off x="1049415" y="1772250"/>
            <a:ext cx="9525000" cy="4733925"/>
          </a:xfrm>
          <a:prstGeom prst="rect">
            <a:avLst/>
          </a:prstGeom>
        </p:spPr>
      </p:pic>
    </p:spTree>
    <p:extLst>
      <p:ext uri="{BB962C8B-B14F-4D97-AF65-F5344CB8AC3E}">
        <p14:creationId xmlns:p14="http://schemas.microsoft.com/office/powerpoint/2010/main" val="993478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932DB99-93A2-40E5-BC49-E211DCC03C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9" name="Picture 8">
            <a:extLst>
              <a:ext uri="{FF2B5EF4-FFF2-40B4-BE49-F238E27FC236}">
                <a16:creationId xmlns:a16="http://schemas.microsoft.com/office/drawing/2014/main" id="{2A48D323-B3EB-44BB-ABAA-D89B3AF28F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useBgFill="1">
        <p:nvSpPr>
          <p:cNvPr id="11" name="Rectangle 10">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FDB47024-63DA-46E1-9182-136173A3FC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A6E3EDEF-6046-4858-B926-9278F8DC512A}"/>
              </a:ext>
            </a:extLst>
          </p:cNvPr>
          <p:cNvSpPr>
            <a:spLocks noGrp="1"/>
          </p:cNvSpPr>
          <p:nvPr>
            <p:ph type="title"/>
          </p:nvPr>
        </p:nvSpPr>
        <p:spPr>
          <a:xfrm>
            <a:off x="4976028" y="965200"/>
            <a:ext cx="6170943" cy="4329641"/>
          </a:xfrm>
        </p:spPr>
        <p:txBody>
          <a:bodyPr vert="horz" lIns="91440" tIns="45720" rIns="91440" bIns="45720" rtlCol="0" anchor="ctr">
            <a:normAutofit/>
          </a:bodyPr>
          <a:lstStyle/>
          <a:p>
            <a:r>
              <a:rPr lang="en-US" sz="5400" kern="1200" cap="all" baseline="0" dirty="0">
                <a:solidFill>
                  <a:schemeClr val="tx1"/>
                </a:solidFill>
                <a:latin typeface="+mj-lt"/>
                <a:ea typeface="+mj-ea"/>
                <a:cs typeface="+mj-cs"/>
              </a:rPr>
              <a:t>Actual PICS</a:t>
            </a:r>
            <a:endParaRPr lang="en-US" sz="5400" kern="1200" cap="all" baseline="0">
              <a:solidFill>
                <a:schemeClr val="tx1"/>
              </a:solidFill>
              <a:latin typeface="+mj-lt"/>
              <a:ea typeface="+mj-ea"/>
              <a:cs typeface="+mj-cs"/>
            </a:endParaRPr>
          </a:p>
        </p:txBody>
      </p:sp>
      <p:cxnSp>
        <p:nvCxnSpPr>
          <p:cNvPr id="15" name="Straight Connector 14">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667171"/>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ppt/theme/themeOverride1.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themeOverride>
</file>

<file path=docProps/app.xml><?xml version="1.0" encoding="utf-8"?>
<Properties xmlns="http://schemas.openxmlformats.org/officeDocument/2006/extended-properties" xmlns:vt="http://schemas.openxmlformats.org/officeDocument/2006/docPropsVTypes">
  <TotalTime>19</TotalTime>
  <Words>1516</Words>
  <Application>Microsoft Office PowerPoint</Application>
  <PresentationFormat>Widescreen</PresentationFormat>
  <Paragraphs>307</Paragraphs>
  <Slides>26</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26</vt:i4>
      </vt:variant>
    </vt:vector>
  </HeadingPairs>
  <TitlesOfParts>
    <vt:vector size="33" baseType="lpstr">
      <vt:lpstr>Arial</vt:lpstr>
      <vt:lpstr>Century Gothic</vt:lpstr>
      <vt:lpstr>inherit</vt:lpstr>
      <vt:lpstr>Lato</vt:lpstr>
      <vt:lpstr>Wingdings</vt:lpstr>
      <vt:lpstr>Vapor Trail</vt:lpstr>
      <vt:lpstr>Packager Shell Object</vt:lpstr>
      <vt:lpstr>Using SD Cards To Record Servo Motor Movements</vt:lpstr>
      <vt:lpstr>Using SD Cards To Record Servo Motor Movements</vt:lpstr>
      <vt:lpstr>HARDWARE &amp; SOFTWARE requirements</vt:lpstr>
      <vt:lpstr>Hardware Required</vt:lpstr>
      <vt:lpstr>PINOUT</vt:lpstr>
      <vt:lpstr>PINOUT</vt:lpstr>
      <vt:lpstr>Hobby project(s)</vt:lpstr>
      <vt:lpstr>Circuit - 1</vt:lpstr>
      <vt:lpstr>Actual PICS</vt:lpstr>
      <vt:lpstr>Actual PICS</vt:lpstr>
      <vt:lpstr>Code – Example1</vt:lpstr>
      <vt:lpstr>Code – Example1</vt:lpstr>
      <vt:lpstr>Code – Explanation</vt:lpstr>
      <vt:lpstr>Code – Explanation</vt:lpstr>
      <vt:lpstr>Code – Explanation</vt:lpstr>
      <vt:lpstr>Circuit - 2</vt:lpstr>
      <vt:lpstr>Actual PICS</vt:lpstr>
      <vt:lpstr>Actual PICS</vt:lpstr>
      <vt:lpstr>Code – Example2</vt:lpstr>
      <vt:lpstr>Code – Example2</vt:lpstr>
      <vt:lpstr>Code – Explaination</vt:lpstr>
      <vt:lpstr>Code – Explanation</vt:lpstr>
      <vt:lpstr>Code – Explanation</vt:lpstr>
      <vt:lpstr>TROUBLESHOOT guide</vt:lpstr>
      <vt:lpstr>TROUBLESHOOT guide</vt:lpstr>
      <vt:lpstr>Sketch file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I2C Connect b/w two arduino</dc:title>
  <dc:creator>Sudhanshu Gupta</dc:creator>
  <cp:lastModifiedBy>Sudhanshu Gupta</cp:lastModifiedBy>
  <cp:revision>5</cp:revision>
  <dcterms:created xsi:type="dcterms:W3CDTF">2019-10-28T07:06:59Z</dcterms:created>
  <dcterms:modified xsi:type="dcterms:W3CDTF">2019-10-28T12:54:03Z</dcterms:modified>
</cp:coreProperties>
</file>